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56" r:id="rId2"/>
    <p:sldId id="257" r:id="rId3"/>
    <p:sldId id="265" r:id="rId4"/>
    <p:sldId id="266" r:id="rId5"/>
    <p:sldId id="269" r:id="rId6"/>
    <p:sldId id="272" r:id="rId7"/>
    <p:sldId id="270" r:id="rId8"/>
    <p:sldId id="271" r:id="rId9"/>
    <p:sldId id="273" r:id="rId10"/>
    <p:sldId id="276" r:id="rId11"/>
    <p:sldId id="277" r:id="rId12"/>
    <p:sldId id="275" r:id="rId13"/>
    <p:sldId id="274" r:id="rId14"/>
    <p:sldId id="267" r:id="rId15"/>
    <p:sldId id="278" r:id="rId16"/>
    <p:sldId id="297" r:id="rId17"/>
    <p:sldId id="304" r:id="rId18"/>
    <p:sldId id="279" r:id="rId19"/>
    <p:sldId id="283" r:id="rId20"/>
    <p:sldId id="284" r:id="rId21"/>
    <p:sldId id="285" r:id="rId22"/>
    <p:sldId id="286" r:id="rId23"/>
    <p:sldId id="291" r:id="rId24"/>
    <p:sldId id="287" r:id="rId25"/>
    <p:sldId id="303" r:id="rId26"/>
    <p:sldId id="263" r:id="rId27"/>
    <p:sldId id="288" r:id="rId28"/>
    <p:sldId id="290" r:id="rId29"/>
    <p:sldId id="289" r:id="rId30"/>
    <p:sldId id="298" r:id="rId31"/>
    <p:sldId id="305" r:id="rId32"/>
    <p:sldId id="264" r:id="rId33"/>
    <p:sldId id="299" r:id="rId34"/>
    <p:sldId id="292" r:id="rId35"/>
    <p:sldId id="293" r:id="rId36"/>
    <p:sldId id="294" r:id="rId37"/>
    <p:sldId id="301" r:id="rId38"/>
    <p:sldId id="295" r:id="rId39"/>
    <p:sldId id="296" r:id="rId40"/>
    <p:sldId id="30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C97B-D95C-4B74-ACE0-FAAB43538EBF}" type="datetimeFigureOut">
              <a:rPr lang="sv-SE" smtClean="0"/>
              <a:pPr/>
              <a:t>2010-08-15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70602-AA0C-4B19-A27B-C5BB5085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70602-AA0C-4B19-A27B-C5BB5085EB63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School, Island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Karl.Sjostrand@EXINI.com" TargetMode="External"/><Relationship Id="rId2" Type="http://schemas.openxmlformats.org/officeDocument/2006/relationships/hyperlink" Target="mailto:Karl.Sjostrand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Coefficient Path Algorithms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</p:spPr>
        <p:txBody>
          <a:bodyPr>
            <a:normAutofit/>
          </a:bodyPr>
          <a:lstStyle/>
          <a:p>
            <a:r>
              <a:rPr lang="sv-SE" dirty="0" smtClean="0"/>
              <a:t>Karl Sjöstrand</a:t>
            </a:r>
          </a:p>
          <a:p>
            <a:r>
              <a:rPr lang="sv-SE" dirty="0" smtClean="0"/>
              <a:t>Informatics and Mathematical Modelling, DTU</a:t>
            </a:r>
          </a:p>
          <a:p>
            <a:endParaRPr lang="sv-SE" dirty="0"/>
          </a:p>
        </p:txBody>
      </p:sp>
      <p:pic>
        <p:nvPicPr>
          <p:cNvPr id="1026" name="Picture 2" descr="http://exini.com/wp-content/themes/exini/images/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295899"/>
            <a:ext cx="1962150" cy="49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Example Path – Ridge Regression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Regression – Quadratic loss, quadratic penalty</a:t>
            </a:r>
            <a:endParaRPr lang="sv-SE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057400" y="2308225"/>
          <a:ext cx="4775200" cy="795338"/>
        </p:xfrm>
        <a:graphic>
          <a:graphicData uri="http://schemas.openxmlformats.org/presentationml/2006/ole">
            <p:oleObj spid="_x0000_s5122" name="Equation" r:id="rId3" imgW="1981080" imgH="330120" progId="Equation.3">
              <p:embed/>
            </p:oleObj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63816"/>
            <a:ext cx="7010400" cy="379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895350" y="4419600"/>
          <a:ext cx="552450" cy="374438"/>
        </p:xfrm>
        <a:graphic>
          <a:graphicData uri="http://schemas.openxmlformats.org/presentationml/2006/ole">
            <p:oleObj spid="_x0000_s5125" name="Equation" r:id="rId5" imgW="355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Example Path - LASSO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Regression – Quadratic loss, piecewise linear penalty</a:t>
            </a:r>
          </a:p>
          <a:p>
            <a:endParaRPr lang="sv-SE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057400" y="2557462"/>
          <a:ext cx="4745037" cy="795338"/>
        </p:xfrm>
        <a:graphic>
          <a:graphicData uri="http://schemas.openxmlformats.org/presentationml/2006/ole">
            <p:oleObj spid="_x0000_s6147" name="Equation" r:id="rId3" imgW="1968480" imgH="330120" progId="Equation.3">
              <p:embed/>
            </p:oleObj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352800"/>
            <a:ext cx="5991226" cy="337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060866" y="4543425"/>
          <a:ext cx="716718" cy="485776"/>
        </p:xfrm>
        <a:graphic>
          <a:graphicData uri="http://schemas.openxmlformats.org/presentationml/2006/ole">
            <p:oleObj spid="_x0000_s6149" name="Equation" r:id="rId5" imgW="355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Example Path – Support Vector Machine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Classification – details on loss and penalty later</a:t>
            </a:r>
            <a:endParaRPr lang="sv-SE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930" y="2971800"/>
            <a:ext cx="8494670" cy="167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Example Path – Penalized Logistic Regression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Classification – non-linear loss, piecewise linear penalty</a:t>
            </a:r>
            <a:endParaRPr lang="sv-SE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62000" y="2590800"/>
          <a:ext cx="7593013" cy="1041400"/>
        </p:xfrm>
        <a:graphic>
          <a:graphicData uri="http://schemas.openxmlformats.org/presentationml/2006/ole">
            <p:oleObj spid="_x0000_s7171" name="Equation" r:id="rId3" imgW="3149280" imgH="431640" progId="Equation.3">
              <p:embed/>
            </p:oleObj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2972" y="3495268"/>
            <a:ext cx="4765656" cy="336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6324600"/>
            <a:ext cx="2368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Image from Rosset, NIPS 2004</a:t>
            </a:r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Path Properties</a:t>
            </a:r>
            <a:endParaRPr lang="sv-SE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262066"/>
            <a:ext cx="3581400" cy="193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4" y="1219200"/>
            <a:ext cx="3705226" cy="208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027346"/>
            <a:ext cx="8494670" cy="167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056904"/>
            <a:ext cx="2632056" cy="185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Piecewise Linear Paths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What is required from the loss and penalty functions for piecewise linearity?</a:t>
            </a:r>
          </a:p>
          <a:p>
            <a:r>
              <a:rPr lang="sv-SE" dirty="0" smtClean="0"/>
              <a:t>One condition is that             is a piecewise constant vector in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dirty="0" smtClean="0">
                <a:latin typeface="Calibri"/>
              </a:rPr>
              <a:t>.</a:t>
            </a:r>
          </a:p>
          <a:p>
            <a:endParaRPr lang="sv-SE" dirty="0" smtClean="0">
              <a:latin typeface="Calibri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73388" y="2592977"/>
          <a:ext cx="860612" cy="836023"/>
        </p:xfrm>
        <a:graphic>
          <a:graphicData uri="http://schemas.openxmlformats.org/presentationml/2006/ole">
            <p:oleObj spid="_x0000_s8194" name="Equation" r:id="rId3" imgW="444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Condition for Piecewise Linearity</a:t>
            </a:r>
            <a:endParaRPr lang="sv-SE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488" y="1143000"/>
            <a:ext cx="74390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488" y="3886200"/>
            <a:ext cx="74390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Tracing the Entire Path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From a starting point along the path (e.g.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=∞</a:t>
            </a:r>
            <a:r>
              <a:rPr lang="sv-SE" dirty="0" smtClean="0"/>
              <a:t>), we can easily create the entire path if:</a:t>
            </a:r>
          </a:p>
          <a:p>
            <a:pPr lvl="1"/>
            <a:r>
              <a:rPr lang="sv-SE" dirty="0" smtClean="0"/>
              <a:t>         is known</a:t>
            </a:r>
          </a:p>
          <a:p>
            <a:pPr lvl="1"/>
            <a:r>
              <a:rPr lang="sv-SE" dirty="0" smtClean="0"/>
              <a:t>the knots where         change can be worked out </a:t>
            </a:r>
          </a:p>
          <a:p>
            <a:endParaRPr lang="sv-SE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371600" y="2667000"/>
          <a:ext cx="549275" cy="533400"/>
        </p:xfrm>
        <a:graphic>
          <a:graphicData uri="http://schemas.openxmlformats.org/presentationml/2006/ole">
            <p:oleObj spid="_x0000_s50178" name="Equation" r:id="rId3" imgW="444240" imgH="43164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717925" y="3124200"/>
          <a:ext cx="549275" cy="533400"/>
        </p:xfrm>
        <a:graphic>
          <a:graphicData uri="http://schemas.openxmlformats.org/presentationml/2006/ole">
            <p:oleObj spid="_x0000_s50179" name="Equation" r:id="rId4" imgW="444240" imgH="431640" progId="Equation.3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0" y="5257006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66800" y="5256212"/>
            <a:ext cx="6858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8026400" y="5053806"/>
          <a:ext cx="279400" cy="355600"/>
        </p:xfrm>
        <a:graphic>
          <a:graphicData uri="http://schemas.openxmlformats.org/presentationml/2006/ole">
            <p:oleObj spid="_x0000_s50180" name="Equation" r:id="rId5" imgW="139680" imgH="17748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06400" y="3860006"/>
          <a:ext cx="711200" cy="482600"/>
        </p:xfrm>
        <a:graphic>
          <a:graphicData uri="http://schemas.openxmlformats.org/presentationml/2006/ole">
            <p:oleObj spid="_x0000_s50181" name="Equation" r:id="rId6" imgW="355320" imgH="241200" progId="Equation.3">
              <p:embed/>
            </p:oleObj>
          </a:graphicData>
        </a:graphic>
      </p:graphicFrame>
      <p:cxnSp>
        <p:nvCxnSpPr>
          <p:cNvPr id="19" name="Straight Arrow Connector 18"/>
          <p:cNvCxnSpPr>
            <a:stCxn id="23" idx="2"/>
            <a:endCxn id="28" idx="6"/>
          </p:cNvCxnSpPr>
          <p:nvPr/>
        </p:nvCxnSpPr>
        <p:spPr>
          <a:xfrm rot="10800000" flipV="1">
            <a:off x="6361177" y="5248053"/>
            <a:ext cx="973517" cy="1919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7" idx="2"/>
          </p:cNvCxnSpPr>
          <p:nvPr/>
        </p:nvCxnSpPr>
        <p:spPr>
          <a:xfrm rot="10800000" flipV="1">
            <a:off x="2819401" y="4357536"/>
            <a:ext cx="1716365" cy="67166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334693" y="5209953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rot="16200000" flipV="1">
            <a:off x="7120270" y="4995530"/>
            <a:ext cx="191912" cy="259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284976" y="5229149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9" name="Straight Arrow Connector 28"/>
          <p:cNvCxnSpPr>
            <a:stCxn id="23" idx="1"/>
          </p:cNvCxnSpPr>
          <p:nvPr/>
        </p:nvCxnSpPr>
        <p:spPr>
          <a:xfrm rot="16200000" flipV="1">
            <a:off x="6472570" y="4347830"/>
            <a:ext cx="725312" cy="10212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3"/>
          </p:cNvCxnSpPr>
          <p:nvPr/>
        </p:nvCxnSpPr>
        <p:spPr>
          <a:xfrm rot="5400000">
            <a:off x="5109362" y="4756829"/>
            <a:ext cx="649412" cy="172413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280709" y="4469587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9" name="Straight Arrow Connector 38"/>
          <p:cNvCxnSpPr>
            <a:stCxn id="37" idx="2"/>
          </p:cNvCxnSpPr>
          <p:nvPr/>
        </p:nvCxnSpPr>
        <p:spPr>
          <a:xfrm rot="10800000">
            <a:off x="4572001" y="4343401"/>
            <a:ext cx="1708709" cy="1642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528941" y="5217914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4535765" y="4319437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4535765" y="5919637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1" name="Straight Arrow Connector 50"/>
          <p:cNvCxnSpPr>
            <a:stCxn id="28" idx="2"/>
            <a:endCxn id="46" idx="6"/>
          </p:cNvCxnSpPr>
          <p:nvPr/>
        </p:nvCxnSpPr>
        <p:spPr>
          <a:xfrm rot="10800000">
            <a:off x="4605142" y="5256015"/>
            <a:ext cx="1679835" cy="1123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7" idx="2"/>
          </p:cNvCxnSpPr>
          <p:nvPr/>
        </p:nvCxnSpPr>
        <p:spPr>
          <a:xfrm rot="10800000">
            <a:off x="5773003" y="4462819"/>
            <a:ext cx="507706" cy="44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8" idx="3"/>
          </p:cNvCxnSpPr>
          <p:nvPr/>
        </p:nvCxnSpPr>
        <p:spPr>
          <a:xfrm rot="5400000">
            <a:off x="5986232" y="5156025"/>
            <a:ext cx="171738" cy="448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3" idx="2"/>
          </p:cNvCxnSpPr>
          <p:nvPr/>
        </p:nvCxnSpPr>
        <p:spPr>
          <a:xfrm rot="10800000" flipV="1">
            <a:off x="7086601" y="5248052"/>
            <a:ext cx="248093" cy="9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8" idx="2"/>
          </p:cNvCxnSpPr>
          <p:nvPr/>
        </p:nvCxnSpPr>
        <p:spPr>
          <a:xfrm rot="10800000">
            <a:off x="5867400" y="5257801"/>
            <a:ext cx="417576" cy="9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7" idx="2"/>
          </p:cNvCxnSpPr>
          <p:nvPr/>
        </p:nvCxnSpPr>
        <p:spPr>
          <a:xfrm rot="10800000" flipV="1">
            <a:off x="4067033" y="4357536"/>
            <a:ext cx="468732" cy="187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8" idx="2"/>
          </p:cNvCxnSpPr>
          <p:nvPr/>
        </p:nvCxnSpPr>
        <p:spPr>
          <a:xfrm rot="10800000" flipV="1">
            <a:off x="2819401" y="5957736"/>
            <a:ext cx="1716365" cy="13826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2"/>
          </p:cNvCxnSpPr>
          <p:nvPr/>
        </p:nvCxnSpPr>
        <p:spPr>
          <a:xfrm rot="10800000" flipV="1">
            <a:off x="2819401" y="5256014"/>
            <a:ext cx="1709541" cy="2303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6" idx="2"/>
          </p:cNvCxnSpPr>
          <p:nvPr/>
        </p:nvCxnSpPr>
        <p:spPr>
          <a:xfrm rot="10800000" flipV="1">
            <a:off x="2819401" y="5256014"/>
            <a:ext cx="1709541" cy="1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2775204" y="4993863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Oval 82"/>
          <p:cNvSpPr/>
          <p:nvPr/>
        </p:nvSpPr>
        <p:spPr>
          <a:xfrm>
            <a:off x="2774067" y="5219051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Oval 83"/>
          <p:cNvSpPr/>
          <p:nvPr/>
        </p:nvSpPr>
        <p:spPr>
          <a:xfrm>
            <a:off x="2779754" y="5454475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Oval 84"/>
          <p:cNvSpPr/>
          <p:nvPr/>
        </p:nvSpPr>
        <p:spPr>
          <a:xfrm>
            <a:off x="2772930" y="6068624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7" name="Straight Arrow Connector 86"/>
          <p:cNvCxnSpPr>
            <a:stCxn id="46" idx="2"/>
          </p:cNvCxnSpPr>
          <p:nvPr/>
        </p:nvCxnSpPr>
        <p:spPr>
          <a:xfrm rot="10800000" flipV="1">
            <a:off x="4080681" y="5256013"/>
            <a:ext cx="448260" cy="59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48" idx="2"/>
          </p:cNvCxnSpPr>
          <p:nvPr/>
        </p:nvCxnSpPr>
        <p:spPr>
          <a:xfrm rot="10800000" flipV="1">
            <a:off x="4107977" y="5957737"/>
            <a:ext cx="427789" cy="33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46" idx="2"/>
          </p:cNvCxnSpPr>
          <p:nvPr/>
        </p:nvCxnSpPr>
        <p:spPr>
          <a:xfrm rot="10800000" flipV="1">
            <a:off x="4087505" y="5256014"/>
            <a:ext cx="441437" cy="5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2" idx="2"/>
          </p:cNvCxnSpPr>
          <p:nvPr/>
        </p:nvCxnSpPr>
        <p:spPr>
          <a:xfrm rot="10800000">
            <a:off x="1295400" y="4724401"/>
            <a:ext cx="1479804" cy="30756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3" idx="2"/>
          </p:cNvCxnSpPr>
          <p:nvPr/>
        </p:nvCxnSpPr>
        <p:spPr>
          <a:xfrm rot="10800000">
            <a:off x="1295401" y="4419601"/>
            <a:ext cx="1478667" cy="8375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4" idx="2"/>
          </p:cNvCxnSpPr>
          <p:nvPr/>
        </p:nvCxnSpPr>
        <p:spPr>
          <a:xfrm rot="10800000">
            <a:off x="1295400" y="5029201"/>
            <a:ext cx="1484354" cy="4633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5" idx="2"/>
          </p:cNvCxnSpPr>
          <p:nvPr/>
        </p:nvCxnSpPr>
        <p:spPr>
          <a:xfrm rot="10800000" flipV="1">
            <a:off x="1295400" y="6106724"/>
            <a:ext cx="1477530" cy="21787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2" idx="2"/>
          </p:cNvCxnSpPr>
          <p:nvPr/>
        </p:nvCxnSpPr>
        <p:spPr>
          <a:xfrm rot="10800000">
            <a:off x="2292824" y="4926843"/>
            <a:ext cx="482380" cy="105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83" idx="2"/>
          </p:cNvCxnSpPr>
          <p:nvPr/>
        </p:nvCxnSpPr>
        <p:spPr>
          <a:xfrm rot="10800000">
            <a:off x="2313297" y="4995081"/>
            <a:ext cx="460771" cy="262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84" idx="2"/>
          </p:cNvCxnSpPr>
          <p:nvPr/>
        </p:nvCxnSpPr>
        <p:spPr>
          <a:xfrm rot="10800000">
            <a:off x="2354240" y="5363571"/>
            <a:ext cx="425515" cy="129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85" idx="2"/>
          </p:cNvCxnSpPr>
          <p:nvPr/>
        </p:nvCxnSpPr>
        <p:spPr>
          <a:xfrm rot="10800000" flipV="1">
            <a:off x="2306472" y="6106724"/>
            <a:ext cx="466458" cy="68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1258027" y="4376302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3" name="Oval 122"/>
          <p:cNvSpPr/>
          <p:nvPr/>
        </p:nvSpPr>
        <p:spPr>
          <a:xfrm>
            <a:off x="1259164" y="4678827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4" name="Oval 123"/>
          <p:cNvSpPr/>
          <p:nvPr/>
        </p:nvSpPr>
        <p:spPr>
          <a:xfrm>
            <a:off x="1260301" y="4990451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5" name="Oval 124"/>
          <p:cNvSpPr/>
          <p:nvPr/>
        </p:nvSpPr>
        <p:spPr>
          <a:xfrm>
            <a:off x="1254614" y="6286988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37" grpId="0" animBg="1"/>
      <p:bldP spid="46" grpId="0" animBg="1"/>
      <p:bldP spid="47" grpId="0" animBg="1"/>
      <p:bldP spid="48" grpId="0" animBg="1"/>
      <p:bldP spid="82" grpId="0" animBg="1"/>
      <p:bldP spid="83" grpId="0" animBg="1"/>
      <p:bldP spid="84" grpId="0" animBg="1"/>
      <p:bldP spid="85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The Piecewise Linear Condition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85800" y="2362200"/>
          <a:ext cx="7803620" cy="1144588"/>
        </p:xfrm>
        <a:graphic>
          <a:graphicData uri="http://schemas.openxmlformats.org/presentationml/2006/ole">
            <p:oleObj spid="_x0000_s9218" name="Equation" r:id="rId3" imgW="294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Sufficient and Necessary Condition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A sufficient and necessary condition for linearity of         at </a:t>
            </a:r>
            <a:r>
              <a:rPr lang="el-GR" i="1" dirty="0" smtClean="0"/>
              <a:t>λ</a:t>
            </a:r>
            <a:r>
              <a:rPr lang="sv-SE" i="1" baseline="-25000" dirty="0" smtClean="0"/>
              <a:t>0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expression above is a constant vector with respect to </a:t>
            </a:r>
            <a:r>
              <a:rPr lang="el-GR" i="1" dirty="0" smtClean="0"/>
              <a:t>λ</a:t>
            </a:r>
            <a:r>
              <a:rPr lang="sv-SE" dirty="0" smtClean="0"/>
              <a:t> in a neighborhood of </a:t>
            </a:r>
            <a:r>
              <a:rPr lang="el-GR" i="1" dirty="0" smtClean="0"/>
              <a:t>λ</a:t>
            </a:r>
            <a:r>
              <a:rPr lang="sv-SE" i="1" baseline="-25000" dirty="0" smtClean="0"/>
              <a:t>0</a:t>
            </a:r>
            <a:r>
              <a:rPr lang="sv-SE" dirty="0" smtClean="0"/>
              <a:t>.</a:t>
            </a:r>
            <a:endParaRPr lang="sv-SE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85800" y="1524000"/>
          <a:ext cx="7803620" cy="1144588"/>
        </p:xfrm>
        <a:graphic>
          <a:graphicData uri="http://schemas.openxmlformats.org/presentationml/2006/ole">
            <p:oleObj spid="_x0000_s10242" name="Equation" r:id="rId3" imgW="2946240" imgH="43164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743200" y="3886200"/>
          <a:ext cx="714375" cy="485775"/>
        </p:xfrm>
        <a:graphic>
          <a:graphicData uri="http://schemas.openxmlformats.org/presentationml/2006/ole">
            <p:oleObj spid="_x0000_s10243" name="Equation" r:id="rId4" imgW="355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What’s This Lecture About?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The focus is on </a:t>
            </a:r>
            <a:r>
              <a:rPr lang="sv-SE" i="1" dirty="0" smtClean="0"/>
              <a:t>computation</a:t>
            </a:r>
            <a:r>
              <a:rPr lang="sv-SE" dirty="0" smtClean="0"/>
              <a:t> rather than methods.</a:t>
            </a:r>
          </a:p>
          <a:p>
            <a:pPr lvl="1"/>
            <a:r>
              <a:rPr lang="sv-SE" dirty="0" smtClean="0"/>
              <a:t>Efficiency</a:t>
            </a:r>
          </a:p>
          <a:p>
            <a:pPr lvl="1"/>
            <a:r>
              <a:rPr lang="sv-SE" dirty="0"/>
              <a:t>A</a:t>
            </a:r>
            <a:r>
              <a:rPr lang="sv-SE" dirty="0" smtClean="0"/>
              <a:t>lgorithms </a:t>
            </a:r>
            <a:r>
              <a:rPr lang="sv-SE" dirty="0" smtClean="0"/>
              <a:t>provide insight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Stronger Sufficient Condition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...but not a necessary condition</a:t>
            </a:r>
          </a:p>
          <a:p>
            <a:endParaRPr lang="sv-SE" dirty="0" smtClean="0"/>
          </a:p>
          <a:p>
            <a:r>
              <a:rPr lang="sv-SE" dirty="0" smtClean="0"/>
              <a:t>The loss is a piecewise quadratic function of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sv-SE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/>
              <a:t>The penalty is a piecewise linear function of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sv-SE" dirty="0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685800" y="4722812"/>
          <a:ext cx="7804150" cy="1144588"/>
        </p:xfrm>
        <a:graphic>
          <a:graphicData uri="http://schemas.openxmlformats.org/presentationml/2006/ole">
            <p:oleObj spid="_x0000_s37889" name="Equation" r:id="rId3" imgW="2946240" imgH="431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35958" y="5943600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constant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103228" y="5943600"/>
            <a:ext cx="119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disappears</a:t>
            </a: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5943600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constant</a:t>
            </a:r>
            <a:endParaRPr lang="sv-SE" dirty="0"/>
          </a:p>
        </p:txBody>
      </p:sp>
      <p:sp>
        <p:nvSpPr>
          <p:cNvPr id="8" name="Left Brace 7"/>
          <p:cNvSpPr/>
          <p:nvPr/>
        </p:nvSpPr>
        <p:spPr>
          <a:xfrm rot="-5400000">
            <a:off x="3314700" y="4991100"/>
            <a:ext cx="228600" cy="1676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eft Brace 8"/>
          <p:cNvSpPr/>
          <p:nvPr/>
        </p:nvSpPr>
        <p:spPr>
          <a:xfrm rot="-5400000">
            <a:off x="5600700" y="4991100"/>
            <a:ext cx="228600" cy="1676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eft Brace 9"/>
          <p:cNvSpPr/>
          <p:nvPr/>
        </p:nvSpPr>
        <p:spPr>
          <a:xfrm rot="-5400000">
            <a:off x="7581900" y="4991100"/>
            <a:ext cx="228600" cy="1676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Implications of this Condition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Loss functions may be</a:t>
            </a:r>
          </a:p>
          <a:p>
            <a:pPr lvl="1"/>
            <a:r>
              <a:rPr lang="sv-SE" dirty="0" smtClean="0"/>
              <a:t>Quadratic (standard squared error loss)</a:t>
            </a:r>
          </a:p>
          <a:p>
            <a:pPr lvl="1"/>
            <a:r>
              <a:rPr lang="sv-SE" dirty="0" smtClean="0"/>
              <a:t>Piecewise quadratic</a:t>
            </a:r>
          </a:p>
          <a:p>
            <a:pPr lvl="1"/>
            <a:r>
              <a:rPr lang="sv-SE" dirty="0" smtClean="0"/>
              <a:t>Piecewise linear (a variant of piecewise quadratic)</a:t>
            </a:r>
          </a:p>
          <a:p>
            <a:endParaRPr lang="sv-SE" dirty="0" smtClean="0"/>
          </a:p>
          <a:p>
            <a:r>
              <a:rPr lang="sv-SE" dirty="0" smtClean="0"/>
              <a:t>Penalty functions may be</a:t>
            </a:r>
          </a:p>
          <a:p>
            <a:pPr lvl="1"/>
            <a:r>
              <a:rPr lang="sv-SE" dirty="0" smtClean="0"/>
              <a:t>Linear (SVM ”penalty”)</a:t>
            </a:r>
          </a:p>
          <a:p>
            <a:pPr lvl="1"/>
            <a:r>
              <a:rPr lang="sv-SE" dirty="0" smtClean="0"/>
              <a:t>Piecewise linear (L</a:t>
            </a:r>
            <a:r>
              <a:rPr lang="sv-SE" baseline="-25000" dirty="0" smtClean="0"/>
              <a:t>1</a:t>
            </a:r>
            <a:r>
              <a:rPr lang="sv-SE" dirty="0" smtClean="0"/>
              <a:t> and L</a:t>
            </a:r>
            <a:r>
              <a:rPr lang="sv-SE" baseline="-25000" dirty="0" smtClean="0"/>
              <a:t>inf</a:t>
            </a:r>
            <a:r>
              <a:rPr lang="sv-SE" dirty="0" smtClean="0"/>
              <a:t>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Condition Applied - Examples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Ridge regression</a:t>
            </a:r>
          </a:p>
          <a:p>
            <a:pPr lvl="1"/>
            <a:r>
              <a:rPr lang="sv-SE" dirty="0" smtClean="0"/>
              <a:t>Quadratic loss – </a:t>
            </a:r>
            <a:r>
              <a:rPr lang="sv-SE" dirty="0" smtClean="0">
                <a:solidFill>
                  <a:srgbClr val="00B050"/>
                </a:solidFill>
              </a:rPr>
              <a:t>ok</a:t>
            </a:r>
          </a:p>
          <a:p>
            <a:pPr lvl="1"/>
            <a:r>
              <a:rPr lang="sv-SE" dirty="0" smtClean="0"/>
              <a:t>Quadratic penalty – </a:t>
            </a:r>
            <a:r>
              <a:rPr lang="sv-SE" dirty="0" smtClean="0">
                <a:solidFill>
                  <a:srgbClr val="FF0000"/>
                </a:solidFill>
              </a:rPr>
              <a:t>not ok</a:t>
            </a:r>
          </a:p>
          <a:p>
            <a:endParaRPr lang="sv-SE" dirty="0" smtClean="0"/>
          </a:p>
          <a:p>
            <a:r>
              <a:rPr lang="sv-SE" dirty="0" smtClean="0"/>
              <a:t>LASSO</a:t>
            </a:r>
          </a:p>
          <a:p>
            <a:pPr lvl="1"/>
            <a:r>
              <a:rPr lang="sv-SE" dirty="0" smtClean="0"/>
              <a:t>Quadratic loss – </a:t>
            </a:r>
            <a:r>
              <a:rPr lang="sv-SE" dirty="0" smtClean="0">
                <a:solidFill>
                  <a:srgbClr val="00B050"/>
                </a:solidFill>
              </a:rPr>
              <a:t>ok</a:t>
            </a:r>
          </a:p>
          <a:p>
            <a:pPr lvl="1"/>
            <a:r>
              <a:rPr lang="sv-SE" dirty="0" smtClean="0"/>
              <a:t>Piecewise linear penalty - </a:t>
            </a:r>
            <a:r>
              <a:rPr lang="sv-SE" dirty="0" smtClean="0">
                <a:solidFill>
                  <a:srgbClr val="00B050"/>
                </a:solidFill>
              </a:rPr>
              <a:t>ok</a:t>
            </a:r>
            <a:endParaRPr lang="sv-S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When do Directions Change?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Directions are only valid where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v-SE" dirty="0" smtClean="0"/>
              <a:t> and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v-SE" dirty="0" smtClean="0"/>
              <a:t> are differentiable.</a:t>
            </a:r>
          </a:p>
          <a:p>
            <a:pPr lvl="1"/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LASSO: L</a:t>
            </a:r>
            <a:r>
              <a:rPr lang="sv-SE" dirty="0" smtClean="0"/>
              <a:t> is differentiable everywhere,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v-SE" dirty="0" smtClean="0"/>
              <a:t> is not at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sv-SE" i="1" dirty="0" smtClean="0">
                <a:latin typeface="Calibri"/>
              </a:rPr>
              <a:t>.</a:t>
            </a:r>
          </a:p>
          <a:p>
            <a:endParaRPr lang="sv-SE" dirty="0" smtClean="0">
              <a:latin typeface="Calibri"/>
            </a:endParaRPr>
          </a:p>
          <a:p>
            <a:r>
              <a:rPr lang="sv-SE" dirty="0" smtClean="0">
                <a:latin typeface="Calibri"/>
              </a:rPr>
              <a:t>Directions change when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l-GR" i="1" dirty="0" smtClean="0"/>
              <a:t> </a:t>
            </a:r>
            <a:r>
              <a:rPr lang="sv-SE" dirty="0" smtClean="0">
                <a:latin typeface="Calibri"/>
              </a:rPr>
              <a:t>touches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v-SE" dirty="0" smtClean="0">
                <a:latin typeface="Calibri"/>
              </a:rPr>
              <a:t>. </a:t>
            </a:r>
          </a:p>
          <a:p>
            <a:pPr lvl="1"/>
            <a:r>
              <a:rPr lang="sv-SE" dirty="0" smtClean="0">
                <a:latin typeface="Calibri"/>
              </a:rPr>
              <a:t>Variables either </a:t>
            </a:r>
            <a:r>
              <a:rPr lang="sv-SE" i="1" dirty="0" smtClean="0">
                <a:latin typeface="Calibri"/>
              </a:rPr>
              <a:t>become</a:t>
            </a:r>
            <a:r>
              <a:rPr lang="sv-SE" dirty="0" smtClean="0">
                <a:latin typeface="Calibri"/>
              </a:rPr>
              <a:t>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v-SE" dirty="0" smtClean="0">
                <a:latin typeface="Calibri"/>
              </a:rPr>
              <a:t>, or </a:t>
            </a:r>
            <a:r>
              <a:rPr lang="sv-SE" i="1" dirty="0" smtClean="0">
                <a:latin typeface="Calibri"/>
              </a:rPr>
              <a:t>leave</a:t>
            </a:r>
            <a:r>
              <a:rPr lang="sv-SE" dirty="0" smtClean="0">
                <a:latin typeface="Calibri"/>
              </a:rPr>
              <a:t>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sv-SE" dirty="0" smtClean="0">
              <a:latin typeface="Calibri"/>
            </a:endParaRPr>
          </a:p>
          <a:p>
            <a:pPr lvl="1"/>
            <a:r>
              <a:rPr lang="sv-SE" dirty="0" smtClean="0">
                <a:latin typeface="Calibri"/>
              </a:rPr>
              <a:t>Denote the set of non-zero variables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v-SE" dirty="0" smtClean="0">
                <a:latin typeface="Calibri"/>
              </a:rPr>
              <a:t> </a:t>
            </a:r>
          </a:p>
          <a:p>
            <a:pPr lvl="1"/>
            <a:r>
              <a:rPr lang="sv-SE" dirty="0" smtClean="0">
                <a:latin typeface="Calibri"/>
              </a:rPr>
              <a:t>Denote the set of zero variables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 algorithm for the LASSO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Quadratic loss, piecewise linear penalty</a:t>
            </a:r>
          </a:p>
          <a:p>
            <a:pPr lvl="1"/>
            <a:endParaRPr lang="sv-SE" dirty="0" smtClean="0"/>
          </a:p>
          <a:p>
            <a:pPr lvl="1"/>
            <a:endParaRPr lang="sv-SE" dirty="0" smtClean="0"/>
          </a:p>
          <a:p>
            <a:r>
              <a:rPr lang="sv-SE" dirty="0" smtClean="0"/>
              <a:t>We now know it has a piecewise linear path!</a:t>
            </a:r>
          </a:p>
          <a:p>
            <a:endParaRPr lang="sv-SE" dirty="0" smtClean="0"/>
          </a:p>
          <a:p>
            <a:r>
              <a:rPr lang="sv-SE" dirty="0" smtClean="0"/>
              <a:t>Let’s see if we can work out the directions and knots</a:t>
            </a:r>
          </a:p>
          <a:p>
            <a:endParaRPr lang="sv-SE" dirty="0" smtClean="0"/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981200" y="2328862"/>
          <a:ext cx="4745038" cy="795338"/>
        </p:xfrm>
        <a:graphic>
          <a:graphicData uri="http://schemas.openxmlformats.org/presentationml/2006/ole">
            <p:oleObj spid="_x0000_s12290" name="Equation" r:id="rId3" imgW="196848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459125" y="2962940"/>
            <a:ext cx="2362200" cy="1143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Reformulating the LASSO</a:t>
            </a:r>
            <a:endParaRPr lang="sv-SE" dirty="0"/>
          </a:p>
        </p:txBody>
      </p:sp>
      <p:graphicFrame>
        <p:nvGraphicFramePr>
          <p:cNvPr id="49154" name="Content Placeholder 3"/>
          <p:cNvGraphicFramePr>
            <a:graphicFrameLocks noChangeAspect="1"/>
          </p:cNvGraphicFramePr>
          <p:nvPr/>
        </p:nvGraphicFramePr>
        <p:xfrm>
          <a:off x="2020888" y="4495800"/>
          <a:ext cx="5264150" cy="1482725"/>
        </p:xfrm>
        <a:graphic>
          <a:graphicData uri="http://schemas.openxmlformats.org/presentationml/2006/ole">
            <p:oleObj spid="_x0000_s49154" name="Equation" r:id="rId3" imgW="2616120" imgH="736560" progId="Equation.3">
              <p:embed/>
            </p:oleObj>
          </a:graphicData>
        </a:graphic>
      </p:graphicFrame>
      <p:graphicFrame>
        <p:nvGraphicFramePr>
          <p:cNvPr id="49155" name="Content Placeholder 3"/>
          <p:cNvGraphicFramePr>
            <a:graphicFrameLocks noChangeAspect="1"/>
          </p:cNvGraphicFramePr>
          <p:nvPr/>
        </p:nvGraphicFramePr>
        <p:xfrm>
          <a:off x="3810000" y="3276600"/>
          <a:ext cx="1685925" cy="511175"/>
        </p:xfrm>
        <a:graphic>
          <a:graphicData uri="http://schemas.openxmlformats.org/presentationml/2006/ole">
            <p:oleObj spid="_x0000_s49155" name="Equation" r:id="rId4" imgW="838080" imgH="25380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341562" y="1871663"/>
          <a:ext cx="4745038" cy="795337"/>
        </p:xfrm>
        <a:graphic>
          <a:graphicData uri="http://schemas.openxmlformats.org/presentationml/2006/ole">
            <p:oleObj spid="_x0000_s49156" name="Equation" r:id="rId5" imgW="196848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Useful Conditions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89750" y="2225676"/>
          <a:ext cx="7313726" cy="1279524"/>
        </p:xfrm>
        <a:graphic>
          <a:graphicData uri="http://schemas.openxmlformats.org/presentationml/2006/ole">
            <p:oleObj spid="_x0000_s13314" name="Equation" r:id="rId3" imgW="3632040" imgH="63468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Lagrange primal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sv-SE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KKT conditions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sv-S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316" name="Content Placeholder 3"/>
          <p:cNvGraphicFramePr>
            <a:graphicFrameLocks noChangeAspect="1"/>
          </p:cNvGraphicFramePr>
          <p:nvPr/>
        </p:nvGraphicFramePr>
        <p:xfrm>
          <a:off x="1094427" y="4970463"/>
          <a:ext cx="6758296" cy="1125538"/>
        </p:xfrm>
        <a:graphic>
          <a:graphicData uri="http://schemas.openxmlformats.org/presentationml/2006/ole">
            <p:oleObj spid="_x0000_s13316" name="Equation" r:id="rId4" imgW="2743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LASSO Algorithm Properties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Coefficients are nonzero only if</a:t>
            </a:r>
          </a:p>
          <a:p>
            <a:r>
              <a:rPr lang="sv-SE" dirty="0" smtClean="0"/>
              <a:t>For zero variables </a:t>
            </a:r>
          </a:p>
          <a:p>
            <a:endParaRPr lang="sv-SE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72200" y="1600200"/>
          <a:ext cx="2006600" cy="609600"/>
        </p:xfrm>
        <a:graphic>
          <a:graphicData uri="http://schemas.openxmlformats.org/presentationml/2006/ole">
            <p:oleObj spid="_x0000_s14338" name="Equation" r:id="rId3" imgW="1002960" imgH="30456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937000" y="2209800"/>
          <a:ext cx="2006600" cy="609600"/>
        </p:xfrm>
        <a:graphic>
          <a:graphicData uri="http://schemas.openxmlformats.org/presentationml/2006/ole">
            <p:oleObj spid="_x0000_s14339" name="Equation" r:id="rId4" imgW="1002960" imgH="30456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248400" y="2286000"/>
            <a:ext cx="533400" cy="381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i="1" dirty="0" smtClean="0"/>
              <a:t>I</a:t>
            </a:r>
            <a:endParaRPr lang="sv-SE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8382000" y="1676400"/>
            <a:ext cx="533400" cy="381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i="1" dirty="0" smtClean="0"/>
              <a:t>A</a:t>
            </a: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Working out the Knots (1)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First case: a variable </a:t>
            </a:r>
            <a:r>
              <a:rPr lang="sv-SE" dirty="0" smtClean="0"/>
              <a:t>becomes </a:t>
            </a:r>
            <a:r>
              <a:rPr lang="sv-SE" dirty="0" smtClean="0"/>
              <a:t>zero (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v-SE" dirty="0" smtClean="0"/>
              <a:t> to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v-SE" dirty="0" smtClean="0"/>
              <a:t>)</a:t>
            </a:r>
          </a:p>
          <a:p>
            <a:r>
              <a:rPr lang="sv-SE" dirty="0" smtClean="0"/>
              <a:t>Assume we know the current      and directions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791200" y="2139950"/>
          <a:ext cx="381000" cy="603250"/>
        </p:xfrm>
        <a:graphic>
          <a:graphicData uri="http://schemas.openxmlformats.org/presentationml/2006/ole">
            <p:oleObj spid="_x0000_s16388" name="Equation" r:id="rId3" imgW="152280" imgH="24120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667000" y="2641600"/>
          <a:ext cx="508000" cy="863600"/>
        </p:xfrm>
        <a:graphic>
          <a:graphicData uri="http://schemas.openxmlformats.org/presentationml/2006/ole">
            <p:oleObj spid="_x0000_s16389" name="Equation" r:id="rId4" imgW="253800" imgH="4316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0" y="48768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66800" y="4876800"/>
            <a:ext cx="3581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724400" y="4673600"/>
          <a:ext cx="279400" cy="355600"/>
        </p:xfrm>
        <a:graphic>
          <a:graphicData uri="http://schemas.openxmlformats.org/presentationml/2006/ole">
            <p:oleObj spid="_x0000_s16390" name="Equation" r:id="rId5" imgW="139680" imgH="177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06400" y="3479800"/>
          <a:ext cx="711200" cy="482600"/>
        </p:xfrm>
        <a:graphic>
          <a:graphicData uri="http://schemas.openxmlformats.org/presentationml/2006/ole">
            <p:oleObj spid="_x0000_s16391" name="Equation" r:id="rId6" imgW="355320" imgH="241200" progId="Equation.3">
              <p:embed/>
            </p:oleObj>
          </a:graphicData>
        </a:graphic>
      </p:graphicFrame>
      <p:sp>
        <p:nvSpPr>
          <p:cNvPr id="15" name="Oval 14"/>
          <p:cNvSpPr/>
          <p:nvPr/>
        </p:nvSpPr>
        <p:spPr>
          <a:xfrm>
            <a:off x="3657600" y="3886200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3657600" y="5410200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3657600" y="5791200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Arrow Connector 18"/>
          <p:cNvCxnSpPr>
            <a:stCxn id="15" idx="2"/>
          </p:cNvCxnSpPr>
          <p:nvPr/>
        </p:nvCxnSpPr>
        <p:spPr>
          <a:xfrm rot="10800000" flipV="1">
            <a:off x="3124200" y="39243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2"/>
          </p:cNvCxnSpPr>
          <p:nvPr/>
        </p:nvCxnSpPr>
        <p:spPr>
          <a:xfrm rot="10800000">
            <a:off x="3124200" y="5181600"/>
            <a:ext cx="5334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2"/>
          </p:cNvCxnSpPr>
          <p:nvPr/>
        </p:nvCxnSpPr>
        <p:spPr>
          <a:xfrm rot="10800000" flipV="1">
            <a:off x="3124200" y="5448300"/>
            <a:ext cx="5334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5" idx="3"/>
          </p:cNvCxnSpPr>
          <p:nvPr/>
        </p:nvCxnSpPr>
        <p:spPr>
          <a:xfrm rot="5400000">
            <a:off x="2400301" y="3608341"/>
            <a:ext cx="925559" cy="16113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7" idx="2"/>
          </p:cNvCxnSpPr>
          <p:nvPr/>
        </p:nvCxnSpPr>
        <p:spPr>
          <a:xfrm rot="16200000" flipH="1">
            <a:off x="2800350" y="4972050"/>
            <a:ext cx="952500" cy="76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6" idx="2"/>
          </p:cNvCxnSpPr>
          <p:nvPr/>
        </p:nvCxnSpPr>
        <p:spPr>
          <a:xfrm flipV="1">
            <a:off x="2057400" y="5448300"/>
            <a:ext cx="1600200" cy="3429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5" idx="6"/>
          </p:cNvCxnSpPr>
          <p:nvPr/>
        </p:nvCxnSpPr>
        <p:spPr>
          <a:xfrm rot="10800000">
            <a:off x="3733800" y="3924300"/>
            <a:ext cx="762000" cy="1905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3733800" y="5257800"/>
            <a:ext cx="685800" cy="5715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16" idx="6"/>
          </p:cNvCxnSpPr>
          <p:nvPr/>
        </p:nvCxnSpPr>
        <p:spPr>
          <a:xfrm rot="10800000">
            <a:off x="3733800" y="5448300"/>
            <a:ext cx="685800" cy="1143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553200" y="3632200"/>
          <a:ext cx="1651000" cy="863600"/>
        </p:xfrm>
        <a:graphic>
          <a:graphicData uri="http://schemas.openxmlformats.org/presentationml/2006/ole">
            <p:oleObj spid="_x0000_s16392" name="Equation" r:id="rId7" imgW="825480" imgH="43164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5943600" y="5003800"/>
          <a:ext cx="3073400" cy="1422400"/>
        </p:xfrm>
        <a:graphic>
          <a:graphicData uri="http://schemas.openxmlformats.org/presentationml/2006/ole">
            <p:oleObj spid="_x0000_s16393" name="Equation" r:id="rId8" imgW="153648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Working out the Knots 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Second case: a variable becomes non-zero</a:t>
            </a:r>
          </a:p>
          <a:p>
            <a:r>
              <a:rPr lang="sv-SE" dirty="0" smtClean="0"/>
              <a:t>For inactive variables                   change with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dirty="0" smtClean="0">
                <a:latin typeface="Calibri"/>
              </a:rPr>
              <a:t>.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95800" y="2209800"/>
          <a:ext cx="1524000" cy="609600"/>
        </p:xfrm>
        <a:graphic>
          <a:graphicData uri="http://schemas.openxmlformats.org/presentationml/2006/ole">
            <p:oleObj spid="_x0000_s15362" name="Equation" r:id="rId3" imgW="761760" imgH="304560" progId="Equation.3">
              <p:embed/>
            </p:oleObj>
          </a:graphicData>
        </a:graphic>
      </p:graphicFrame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" y="2667000"/>
            <a:ext cx="8763000" cy="376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200400" y="3657600"/>
          <a:ext cx="279400" cy="355600"/>
        </p:xfrm>
        <a:graphic>
          <a:graphicData uri="http://schemas.openxmlformats.org/presentationml/2006/ole">
            <p:oleObj spid="_x0000_s15367" name="Equation" r:id="rId5" imgW="139680" imgH="177480" progId="Equation.3">
              <p:embed/>
            </p:oleObj>
          </a:graphicData>
        </a:graphic>
      </p:graphicFrame>
      <p:cxnSp>
        <p:nvCxnSpPr>
          <p:cNvPr id="11" name="Curved Connector 10"/>
          <p:cNvCxnSpPr/>
          <p:nvPr/>
        </p:nvCxnSpPr>
        <p:spPr>
          <a:xfrm>
            <a:off x="3505200" y="3886200"/>
            <a:ext cx="12954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1066800" y="64008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2200" y="6402389"/>
            <a:ext cx="198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algorithm direction</a:t>
            </a:r>
            <a:endParaRPr lang="sv-SE" dirty="0"/>
          </a:p>
        </p:txBody>
      </p:sp>
      <p:sp>
        <p:nvSpPr>
          <p:cNvPr id="17" name="TextBox 16"/>
          <p:cNvSpPr txBox="1"/>
          <p:nvPr/>
        </p:nvSpPr>
        <p:spPr>
          <a:xfrm>
            <a:off x="4277832" y="3087469"/>
            <a:ext cx="1511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Second added</a:t>
            </a:r>
            <a:endParaRPr lang="sv-SE" dirty="0" smtClean="0"/>
          </a:p>
          <a:p>
            <a:pPr algn="ctr"/>
            <a:r>
              <a:rPr lang="sv-SE" dirty="0" smtClean="0"/>
              <a:t>variable</a:t>
            </a:r>
            <a:endParaRPr lang="sv-SE" dirty="0"/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5562600" y="3239869"/>
            <a:ext cx="12954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858000" y="3011269"/>
            <a:ext cx="352808" cy="493931"/>
          </a:xfrm>
          <a:prstGeom prst="ellipse">
            <a:avLst/>
          </a:prstGeom>
          <a:solidFill>
            <a:srgbClr val="000000">
              <a:alpha val="14902"/>
            </a:srgb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Loss Functions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We wish to model a random variable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v-SE" dirty="0" smtClean="0"/>
              <a:t> by a function of a set of other random variables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To determine how far from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v-SE" dirty="0" smtClean="0"/>
              <a:t> our model is we define a loss function </a:t>
            </a:r>
            <a:r>
              <a:rPr lang="sv-SE" i="1" cap="small" dirty="0" smtClean="0">
                <a:latin typeface="Times New Roman" pitchFamily="18" charset="0"/>
                <a:cs typeface="Times New Roman" pitchFamily="18" charset="0"/>
              </a:rPr>
              <a:t>L(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v-SE" i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sv-SE" i="1" cap="smal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v-S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Working out the Knots (3)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For some scalar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v-SE" dirty="0" smtClean="0"/>
              <a:t>,                         will reach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i="1" dirty="0" smtClean="0"/>
              <a:t>.</a:t>
            </a:r>
          </a:p>
          <a:p>
            <a:pPr lvl="1"/>
            <a:r>
              <a:rPr lang="sv-SE" dirty="0" smtClean="0"/>
              <a:t>This is where variable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v-SE" dirty="0" smtClean="0"/>
              <a:t> becomes active!</a:t>
            </a:r>
          </a:p>
          <a:p>
            <a:pPr lvl="1"/>
            <a:r>
              <a:rPr lang="sv-SE" dirty="0" smtClean="0"/>
              <a:t>Solve for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sv-SE" dirty="0" smtClean="0"/>
              <a:t>: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038600" y="1498600"/>
          <a:ext cx="2032000" cy="863600"/>
        </p:xfrm>
        <a:graphic>
          <a:graphicData uri="http://schemas.openxmlformats.org/presentationml/2006/ole">
            <p:oleObj spid="_x0000_s19458" name="Equation" r:id="rId3" imgW="1015920" imgH="43164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498600" y="3505200"/>
          <a:ext cx="6502400" cy="2971800"/>
        </p:xfrm>
        <a:graphic>
          <a:graphicData uri="http://schemas.openxmlformats.org/presentationml/2006/ole">
            <p:oleObj spid="_x0000_s19459" name="Equation" r:id="rId4" imgW="3251160" imgH="1485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Path Directions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Directions for non-zero variables</a:t>
            </a:r>
          </a:p>
          <a:p>
            <a:endParaRPr lang="sv-SE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660400" y="2590800"/>
          <a:ext cx="7747000" cy="863600"/>
        </p:xfrm>
        <a:graphic>
          <a:graphicData uri="http://schemas.openxmlformats.org/presentationml/2006/ole">
            <p:oleObj spid="_x0000_s68610" name="Equation" r:id="rId3" imgW="3873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Algorithm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while</a:t>
            </a:r>
            <a:r>
              <a:rPr lang="sv-SE" dirty="0" smtClean="0"/>
              <a:t> </a:t>
            </a:r>
            <a:r>
              <a:rPr lang="sv-SE" i="1" dirty="0" smtClean="0"/>
              <a:t>I</a:t>
            </a:r>
            <a:r>
              <a:rPr lang="sv-SE" dirty="0" smtClean="0"/>
              <a:t> is not empty</a:t>
            </a:r>
          </a:p>
          <a:p>
            <a:pPr lvl="1"/>
            <a:r>
              <a:rPr lang="sv-SE" dirty="0" smtClean="0"/>
              <a:t>Work out the minmal distance </a:t>
            </a:r>
            <a:r>
              <a:rPr lang="sv-SE" i="1" dirty="0" smtClean="0"/>
              <a:t>d</a:t>
            </a:r>
            <a:r>
              <a:rPr lang="sv-SE" dirty="0" smtClean="0"/>
              <a:t> where a variable is either added or dropped</a:t>
            </a:r>
          </a:p>
          <a:p>
            <a:pPr lvl="1"/>
            <a:r>
              <a:rPr lang="sv-SE" dirty="0" smtClean="0"/>
              <a:t>Update sets </a:t>
            </a:r>
            <a:r>
              <a:rPr lang="sv-SE" i="1" dirty="0" smtClean="0"/>
              <a:t>A</a:t>
            </a:r>
            <a:r>
              <a:rPr lang="sv-SE" dirty="0" smtClean="0"/>
              <a:t> and </a:t>
            </a:r>
            <a:r>
              <a:rPr lang="sv-SE" i="1" dirty="0" smtClean="0"/>
              <a:t>I</a:t>
            </a:r>
          </a:p>
          <a:p>
            <a:pPr lvl="1"/>
            <a:r>
              <a:rPr lang="sv-SE" dirty="0" smtClean="0"/>
              <a:t>Update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 + d</a:t>
            </a:r>
          </a:p>
          <a:p>
            <a:pPr lvl="1"/>
            <a:r>
              <a:rPr lang="sv-SE" dirty="0" smtClean="0"/>
              <a:t>Calculate new directions</a:t>
            </a:r>
          </a:p>
          <a:p>
            <a:r>
              <a:rPr lang="sv-SE" b="1" dirty="0" smtClean="0"/>
              <a:t>end</a:t>
            </a:r>
            <a:endParaRPr lang="sv-SE" b="1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3810000" y="3591560"/>
          <a:ext cx="406400" cy="690880"/>
        </p:xfrm>
        <a:graphic>
          <a:graphicData uri="http://schemas.openxmlformats.org/presentationml/2006/ole">
            <p:oleObj spid="_x0000_s51202" name="Equation" r:id="rId3" imgW="253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Complexity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Roughly O(n</a:t>
            </a:r>
            <a:r>
              <a:rPr lang="sv-SE" baseline="30000" dirty="0" smtClean="0"/>
              <a:t>2</a:t>
            </a:r>
            <a:r>
              <a:rPr lang="sv-SE" dirty="0" smtClean="0"/>
              <a:t>p)</a:t>
            </a:r>
          </a:p>
          <a:p>
            <a:endParaRPr lang="sv-SE" dirty="0" smtClean="0"/>
          </a:p>
          <a:p>
            <a:r>
              <a:rPr lang="sv-SE" dirty="0" smtClean="0"/>
              <a:t>About the same complexity as for a single least-sqares fit</a:t>
            </a:r>
          </a:p>
          <a:p>
            <a:endParaRPr lang="sv-S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Variants – Huberized LASSO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Use a piecewise quadratic loss which is nicer to outliers</a:t>
            </a:r>
            <a:endParaRPr lang="sv-SE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3086100" y="45339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286000" y="5943600"/>
            <a:ext cx="495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2571750" y="3429000"/>
            <a:ext cx="4133850" cy="2514600"/>
            <a:chOff x="2571750" y="2695575"/>
            <a:chExt cx="4133850" cy="3248025"/>
          </a:xfrm>
        </p:grpSpPr>
        <p:grpSp>
          <p:nvGrpSpPr>
            <p:cNvPr id="110" name="Group 109"/>
            <p:cNvGrpSpPr/>
            <p:nvPr/>
          </p:nvGrpSpPr>
          <p:grpSpPr>
            <a:xfrm>
              <a:off x="2571750" y="2695575"/>
              <a:ext cx="4133850" cy="3248025"/>
              <a:chOff x="2600325" y="1733550"/>
              <a:chExt cx="4133850" cy="3248025"/>
            </a:xfrm>
          </p:grpSpPr>
          <p:sp>
            <p:nvSpPr>
              <p:cNvPr id="47174" name="Oval 70"/>
              <p:cNvSpPr>
                <a:spLocks noChangeArrowheads="1"/>
              </p:cNvSpPr>
              <p:nvPr/>
            </p:nvSpPr>
            <p:spPr bwMode="auto">
              <a:xfrm>
                <a:off x="5657850" y="3867150"/>
                <a:ext cx="76200" cy="76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7175" name="Oval 71"/>
              <p:cNvSpPr>
                <a:spLocks noChangeArrowheads="1"/>
              </p:cNvSpPr>
              <p:nvPr/>
            </p:nvSpPr>
            <p:spPr bwMode="auto">
              <a:xfrm>
                <a:off x="3590925" y="3867150"/>
                <a:ext cx="76200" cy="76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2600325" y="1733550"/>
                <a:ext cx="4133850" cy="3248025"/>
                <a:chOff x="2600325" y="1733550"/>
                <a:chExt cx="4133850" cy="3248025"/>
              </a:xfrm>
            </p:grpSpPr>
            <p:sp>
              <p:nvSpPr>
                <p:cNvPr id="107" name="Freeform 68"/>
                <p:cNvSpPr>
                  <a:spLocks/>
                </p:cNvSpPr>
                <p:nvPr/>
              </p:nvSpPr>
              <p:spPr bwMode="auto">
                <a:xfrm>
                  <a:off x="2600325" y="1733550"/>
                  <a:ext cx="2628900" cy="3248025"/>
                </a:xfrm>
                <a:custGeom>
                  <a:avLst/>
                  <a:gdLst/>
                  <a:ahLst/>
                  <a:cxnLst>
                    <a:cxn ang="0">
                      <a:pos x="24" y="54"/>
                    </a:cxn>
                    <a:cxn ang="0">
                      <a:pos x="60" y="132"/>
                    </a:cxn>
                    <a:cxn ang="0">
                      <a:pos x="102" y="216"/>
                    </a:cxn>
                    <a:cxn ang="0">
                      <a:pos x="138" y="300"/>
                    </a:cxn>
                    <a:cxn ang="0">
                      <a:pos x="180" y="384"/>
                    </a:cxn>
                    <a:cxn ang="0">
                      <a:pos x="222" y="462"/>
                    </a:cxn>
                    <a:cxn ang="0">
                      <a:pos x="258" y="546"/>
                    </a:cxn>
                    <a:cxn ang="0">
                      <a:pos x="300" y="630"/>
                    </a:cxn>
                    <a:cxn ang="0">
                      <a:pos x="336" y="714"/>
                    </a:cxn>
                    <a:cxn ang="0">
                      <a:pos x="378" y="792"/>
                    </a:cxn>
                    <a:cxn ang="0">
                      <a:pos x="414" y="876"/>
                    </a:cxn>
                    <a:cxn ang="0">
                      <a:pos x="456" y="960"/>
                    </a:cxn>
                    <a:cxn ang="0">
                      <a:pos x="492" y="1044"/>
                    </a:cxn>
                    <a:cxn ang="0">
                      <a:pos x="534" y="1122"/>
                    </a:cxn>
                    <a:cxn ang="0">
                      <a:pos x="570" y="1206"/>
                    </a:cxn>
                    <a:cxn ang="0">
                      <a:pos x="612" y="1290"/>
                    </a:cxn>
                    <a:cxn ang="0">
                      <a:pos x="654" y="1374"/>
                    </a:cxn>
                    <a:cxn ang="0">
                      <a:pos x="690" y="1452"/>
                    </a:cxn>
                    <a:cxn ang="0">
                      <a:pos x="732" y="1524"/>
                    </a:cxn>
                    <a:cxn ang="0">
                      <a:pos x="768" y="1596"/>
                    </a:cxn>
                    <a:cxn ang="0">
                      <a:pos x="810" y="1662"/>
                    </a:cxn>
                    <a:cxn ang="0">
                      <a:pos x="846" y="1722"/>
                    </a:cxn>
                    <a:cxn ang="0">
                      <a:pos x="888" y="1776"/>
                    </a:cxn>
                    <a:cxn ang="0">
                      <a:pos x="924" y="1824"/>
                    </a:cxn>
                    <a:cxn ang="0">
                      <a:pos x="966" y="1872"/>
                    </a:cxn>
                    <a:cxn ang="0">
                      <a:pos x="1002" y="1908"/>
                    </a:cxn>
                    <a:cxn ang="0">
                      <a:pos x="1044" y="1944"/>
                    </a:cxn>
                    <a:cxn ang="0">
                      <a:pos x="1086" y="1974"/>
                    </a:cxn>
                    <a:cxn ang="0">
                      <a:pos x="1122" y="1998"/>
                    </a:cxn>
                    <a:cxn ang="0">
                      <a:pos x="1164" y="2016"/>
                    </a:cxn>
                    <a:cxn ang="0">
                      <a:pos x="1200" y="2034"/>
                    </a:cxn>
                    <a:cxn ang="0">
                      <a:pos x="1242" y="2046"/>
                    </a:cxn>
                    <a:cxn ang="0">
                      <a:pos x="1278" y="2046"/>
                    </a:cxn>
                    <a:cxn ang="0">
                      <a:pos x="1320" y="2046"/>
                    </a:cxn>
                    <a:cxn ang="0">
                      <a:pos x="1356" y="2046"/>
                    </a:cxn>
                    <a:cxn ang="0">
                      <a:pos x="1398" y="2034"/>
                    </a:cxn>
                    <a:cxn ang="0">
                      <a:pos x="1434" y="2016"/>
                    </a:cxn>
                    <a:cxn ang="0">
                      <a:pos x="1476" y="1998"/>
                    </a:cxn>
                    <a:cxn ang="0">
                      <a:pos x="1512" y="1974"/>
                    </a:cxn>
                    <a:cxn ang="0">
                      <a:pos x="1554" y="1944"/>
                    </a:cxn>
                    <a:cxn ang="0">
                      <a:pos x="1596" y="1908"/>
                    </a:cxn>
                    <a:cxn ang="0">
                      <a:pos x="1632" y="1872"/>
                    </a:cxn>
                  </a:cxnLst>
                  <a:rect l="0" t="0" r="r" b="b"/>
                  <a:pathLst>
                    <a:path w="1656" h="2046">
                      <a:moveTo>
                        <a:pt x="0" y="0"/>
                      </a:moveTo>
                      <a:lnTo>
                        <a:pt x="12" y="24"/>
                      </a:lnTo>
                      <a:lnTo>
                        <a:pt x="24" y="54"/>
                      </a:lnTo>
                      <a:lnTo>
                        <a:pt x="36" y="78"/>
                      </a:lnTo>
                      <a:lnTo>
                        <a:pt x="48" y="108"/>
                      </a:lnTo>
                      <a:lnTo>
                        <a:pt x="60" y="132"/>
                      </a:lnTo>
                      <a:lnTo>
                        <a:pt x="78" y="162"/>
                      </a:lnTo>
                      <a:lnTo>
                        <a:pt x="90" y="192"/>
                      </a:lnTo>
                      <a:lnTo>
                        <a:pt x="102" y="216"/>
                      </a:lnTo>
                      <a:lnTo>
                        <a:pt x="114" y="246"/>
                      </a:lnTo>
                      <a:lnTo>
                        <a:pt x="126" y="270"/>
                      </a:lnTo>
                      <a:lnTo>
                        <a:pt x="138" y="300"/>
                      </a:lnTo>
                      <a:lnTo>
                        <a:pt x="156" y="324"/>
                      </a:lnTo>
                      <a:lnTo>
                        <a:pt x="168" y="354"/>
                      </a:lnTo>
                      <a:lnTo>
                        <a:pt x="180" y="384"/>
                      </a:lnTo>
                      <a:lnTo>
                        <a:pt x="192" y="408"/>
                      </a:lnTo>
                      <a:lnTo>
                        <a:pt x="204" y="438"/>
                      </a:lnTo>
                      <a:lnTo>
                        <a:pt x="222" y="462"/>
                      </a:lnTo>
                      <a:lnTo>
                        <a:pt x="234" y="492"/>
                      </a:lnTo>
                      <a:lnTo>
                        <a:pt x="246" y="522"/>
                      </a:lnTo>
                      <a:lnTo>
                        <a:pt x="258" y="546"/>
                      </a:lnTo>
                      <a:lnTo>
                        <a:pt x="270" y="576"/>
                      </a:lnTo>
                      <a:lnTo>
                        <a:pt x="282" y="600"/>
                      </a:lnTo>
                      <a:lnTo>
                        <a:pt x="300" y="630"/>
                      </a:lnTo>
                      <a:lnTo>
                        <a:pt x="312" y="654"/>
                      </a:lnTo>
                      <a:lnTo>
                        <a:pt x="324" y="684"/>
                      </a:lnTo>
                      <a:lnTo>
                        <a:pt x="336" y="714"/>
                      </a:lnTo>
                      <a:lnTo>
                        <a:pt x="348" y="738"/>
                      </a:lnTo>
                      <a:lnTo>
                        <a:pt x="366" y="768"/>
                      </a:lnTo>
                      <a:lnTo>
                        <a:pt x="378" y="792"/>
                      </a:lnTo>
                      <a:lnTo>
                        <a:pt x="390" y="822"/>
                      </a:lnTo>
                      <a:lnTo>
                        <a:pt x="402" y="852"/>
                      </a:lnTo>
                      <a:lnTo>
                        <a:pt x="414" y="876"/>
                      </a:lnTo>
                      <a:lnTo>
                        <a:pt x="426" y="906"/>
                      </a:lnTo>
                      <a:lnTo>
                        <a:pt x="444" y="930"/>
                      </a:lnTo>
                      <a:lnTo>
                        <a:pt x="456" y="960"/>
                      </a:lnTo>
                      <a:lnTo>
                        <a:pt x="468" y="984"/>
                      </a:lnTo>
                      <a:lnTo>
                        <a:pt x="480" y="1014"/>
                      </a:lnTo>
                      <a:lnTo>
                        <a:pt x="492" y="1044"/>
                      </a:lnTo>
                      <a:lnTo>
                        <a:pt x="510" y="1068"/>
                      </a:lnTo>
                      <a:lnTo>
                        <a:pt x="522" y="1098"/>
                      </a:lnTo>
                      <a:lnTo>
                        <a:pt x="534" y="1122"/>
                      </a:lnTo>
                      <a:lnTo>
                        <a:pt x="546" y="1152"/>
                      </a:lnTo>
                      <a:lnTo>
                        <a:pt x="558" y="1182"/>
                      </a:lnTo>
                      <a:lnTo>
                        <a:pt x="570" y="1206"/>
                      </a:lnTo>
                      <a:lnTo>
                        <a:pt x="588" y="1236"/>
                      </a:lnTo>
                      <a:lnTo>
                        <a:pt x="600" y="1260"/>
                      </a:lnTo>
                      <a:lnTo>
                        <a:pt x="612" y="1290"/>
                      </a:lnTo>
                      <a:lnTo>
                        <a:pt x="624" y="1314"/>
                      </a:lnTo>
                      <a:lnTo>
                        <a:pt x="636" y="1344"/>
                      </a:lnTo>
                      <a:lnTo>
                        <a:pt x="654" y="1374"/>
                      </a:lnTo>
                      <a:lnTo>
                        <a:pt x="666" y="1398"/>
                      </a:lnTo>
                      <a:lnTo>
                        <a:pt x="678" y="1428"/>
                      </a:lnTo>
                      <a:lnTo>
                        <a:pt x="690" y="1452"/>
                      </a:lnTo>
                      <a:lnTo>
                        <a:pt x="702" y="1476"/>
                      </a:lnTo>
                      <a:lnTo>
                        <a:pt x="714" y="1500"/>
                      </a:lnTo>
                      <a:lnTo>
                        <a:pt x="732" y="1524"/>
                      </a:lnTo>
                      <a:lnTo>
                        <a:pt x="744" y="1548"/>
                      </a:lnTo>
                      <a:lnTo>
                        <a:pt x="756" y="1572"/>
                      </a:lnTo>
                      <a:lnTo>
                        <a:pt x="768" y="1596"/>
                      </a:lnTo>
                      <a:lnTo>
                        <a:pt x="780" y="1620"/>
                      </a:lnTo>
                      <a:lnTo>
                        <a:pt x="798" y="1638"/>
                      </a:lnTo>
                      <a:lnTo>
                        <a:pt x="810" y="1662"/>
                      </a:lnTo>
                      <a:lnTo>
                        <a:pt x="822" y="1680"/>
                      </a:lnTo>
                      <a:lnTo>
                        <a:pt x="834" y="1698"/>
                      </a:lnTo>
                      <a:lnTo>
                        <a:pt x="846" y="1722"/>
                      </a:lnTo>
                      <a:lnTo>
                        <a:pt x="858" y="1740"/>
                      </a:lnTo>
                      <a:lnTo>
                        <a:pt x="876" y="1758"/>
                      </a:lnTo>
                      <a:lnTo>
                        <a:pt x="888" y="1776"/>
                      </a:lnTo>
                      <a:lnTo>
                        <a:pt x="900" y="1794"/>
                      </a:lnTo>
                      <a:lnTo>
                        <a:pt x="912" y="1806"/>
                      </a:lnTo>
                      <a:lnTo>
                        <a:pt x="924" y="1824"/>
                      </a:lnTo>
                      <a:lnTo>
                        <a:pt x="942" y="1842"/>
                      </a:lnTo>
                      <a:lnTo>
                        <a:pt x="954" y="1854"/>
                      </a:lnTo>
                      <a:lnTo>
                        <a:pt x="966" y="1872"/>
                      </a:lnTo>
                      <a:lnTo>
                        <a:pt x="978" y="1884"/>
                      </a:lnTo>
                      <a:lnTo>
                        <a:pt x="990" y="1896"/>
                      </a:lnTo>
                      <a:lnTo>
                        <a:pt x="1002" y="1908"/>
                      </a:lnTo>
                      <a:lnTo>
                        <a:pt x="1020" y="1920"/>
                      </a:lnTo>
                      <a:lnTo>
                        <a:pt x="1032" y="1932"/>
                      </a:lnTo>
                      <a:lnTo>
                        <a:pt x="1044" y="1944"/>
                      </a:lnTo>
                      <a:lnTo>
                        <a:pt x="1056" y="1956"/>
                      </a:lnTo>
                      <a:lnTo>
                        <a:pt x="1068" y="1962"/>
                      </a:lnTo>
                      <a:lnTo>
                        <a:pt x="1086" y="1974"/>
                      </a:lnTo>
                      <a:lnTo>
                        <a:pt x="1098" y="1980"/>
                      </a:lnTo>
                      <a:lnTo>
                        <a:pt x="1110" y="1992"/>
                      </a:lnTo>
                      <a:lnTo>
                        <a:pt x="1122" y="1998"/>
                      </a:lnTo>
                      <a:lnTo>
                        <a:pt x="1134" y="2004"/>
                      </a:lnTo>
                      <a:lnTo>
                        <a:pt x="1146" y="2010"/>
                      </a:lnTo>
                      <a:lnTo>
                        <a:pt x="1164" y="2016"/>
                      </a:lnTo>
                      <a:lnTo>
                        <a:pt x="1176" y="2022"/>
                      </a:lnTo>
                      <a:lnTo>
                        <a:pt x="1188" y="2028"/>
                      </a:lnTo>
                      <a:lnTo>
                        <a:pt x="1200" y="2034"/>
                      </a:lnTo>
                      <a:lnTo>
                        <a:pt x="1212" y="2040"/>
                      </a:lnTo>
                      <a:lnTo>
                        <a:pt x="1230" y="2040"/>
                      </a:lnTo>
                      <a:lnTo>
                        <a:pt x="1242" y="2046"/>
                      </a:lnTo>
                      <a:lnTo>
                        <a:pt x="1254" y="2046"/>
                      </a:lnTo>
                      <a:lnTo>
                        <a:pt x="1266" y="2046"/>
                      </a:lnTo>
                      <a:lnTo>
                        <a:pt x="1278" y="2046"/>
                      </a:lnTo>
                      <a:lnTo>
                        <a:pt x="1290" y="2046"/>
                      </a:lnTo>
                      <a:lnTo>
                        <a:pt x="1308" y="2046"/>
                      </a:lnTo>
                      <a:lnTo>
                        <a:pt x="1320" y="2046"/>
                      </a:lnTo>
                      <a:lnTo>
                        <a:pt x="1332" y="2046"/>
                      </a:lnTo>
                      <a:lnTo>
                        <a:pt x="1344" y="2046"/>
                      </a:lnTo>
                      <a:lnTo>
                        <a:pt x="1356" y="2046"/>
                      </a:lnTo>
                      <a:lnTo>
                        <a:pt x="1368" y="2040"/>
                      </a:lnTo>
                      <a:lnTo>
                        <a:pt x="1386" y="2040"/>
                      </a:lnTo>
                      <a:lnTo>
                        <a:pt x="1398" y="2034"/>
                      </a:lnTo>
                      <a:lnTo>
                        <a:pt x="1410" y="2028"/>
                      </a:lnTo>
                      <a:lnTo>
                        <a:pt x="1422" y="2022"/>
                      </a:lnTo>
                      <a:lnTo>
                        <a:pt x="1434" y="2016"/>
                      </a:lnTo>
                      <a:lnTo>
                        <a:pt x="1452" y="2010"/>
                      </a:lnTo>
                      <a:lnTo>
                        <a:pt x="1464" y="2004"/>
                      </a:lnTo>
                      <a:lnTo>
                        <a:pt x="1476" y="1998"/>
                      </a:lnTo>
                      <a:lnTo>
                        <a:pt x="1488" y="1992"/>
                      </a:lnTo>
                      <a:lnTo>
                        <a:pt x="1500" y="1980"/>
                      </a:lnTo>
                      <a:lnTo>
                        <a:pt x="1512" y="1974"/>
                      </a:lnTo>
                      <a:lnTo>
                        <a:pt x="1530" y="1962"/>
                      </a:lnTo>
                      <a:lnTo>
                        <a:pt x="1542" y="1956"/>
                      </a:lnTo>
                      <a:lnTo>
                        <a:pt x="1554" y="1944"/>
                      </a:lnTo>
                      <a:lnTo>
                        <a:pt x="1566" y="1932"/>
                      </a:lnTo>
                      <a:lnTo>
                        <a:pt x="1578" y="1920"/>
                      </a:lnTo>
                      <a:lnTo>
                        <a:pt x="1596" y="1908"/>
                      </a:lnTo>
                      <a:lnTo>
                        <a:pt x="1608" y="1896"/>
                      </a:lnTo>
                      <a:lnTo>
                        <a:pt x="1620" y="1884"/>
                      </a:lnTo>
                      <a:lnTo>
                        <a:pt x="1632" y="1872"/>
                      </a:lnTo>
                      <a:lnTo>
                        <a:pt x="1644" y="1854"/>
                      </a:lnTo>
                      <a:lnTo>
                        <a:pt x="1656" y="184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/>
                </a:p>
              </p:txBody>
            </p:sp>
            <p:sp>
              <p:nvSpPr>
                <p:cNvPr id="108" name="Freeform 69"/>
                <p:cNvSpPr>
                  <a:spLocks/>
                </p:cNvSpPr>
                <p:nvPr/>
              </p:nvSpPr>
              <p:spPr bwMode="auto">
                <a:xfrm>
                  <a:off x="5229225" y="1733550"/>
                  <a:ext cx="1504950" cy="2924175"/>
                </a:xfrm>
                <a:custGeom>
                  <a:avLst/>
                  <a:gdLst/>
                  <a:ahLst/>
                  <a:cxnLst>
                    <a:cxn ang="0">
                      <a:pos x="18" y="1824"/>
                    </a:cxn>
                    <a:cxn ang="0">
                      <a:pos x="42" y="1794"/>
                    </a:cxn>
                    <a:cxn ang="0">
                      <a:pos x="66" y="1758"/>
                    </a:cxn>
                    <a:cxn ang="0">
                      <a:pos x="96" y="1722"/>
                    </a:cxn>
                    <a:cxn ang="0">
                      <a:pos x="120" y="1680"/>
                    </a:cxn>
                    <a:cxn ang="0">
                      <a:pos x="144" y="1638"/>
                    </a:cxn>
                    <a:cxn ang="0">
                      <a:pos x="174" y="1596"/>
                    </a:cxn>
                    <a:cxn ang="0">
                      <a:pos x="198" y="1548"/>
                    </a:cxn>
                    <a:cxn ang="0">
                      <a:pos x="228" y="1500"/>
                    </a:cxn>
                    <a:cxn ang="0">
                      <a:pos x="252" y="1452"/>
                    </a:cxn>
                    <a:cxn ang="0">
                      <a:pos x="276" y="1398"/>
                    </a:cxn>
                    <a:cxn ang="0">
                      <a:pos x="306" y="1344"/>
                    </a:cxn>
                    <a:cxn ang="0">
                      <a:pos x="330" y="1290"/>
                    </a:cxn>
                    <a:cxn ang="0">
                      <a:pos x="354" y="1236"/>
                    </a:cxn>
                    <a:cxn ang="0">
                      <a:pos x="384" y="1182"/>
                    </a:cxn>
                    <a:cxn ang="0">
                      <a:pos x="408" y="1122"/>
                    </a:cxn>
                    <a:cxn ang="0">
                      <a:pos x="432" y="1068"/>
                    </a:cxn>
                    <a:cxn ang="0">
                      <a:pos x="462" y="1014"/>
                    </a:cxn>
                    <a:cxn ang="0">
                      <a:pos x="486" y="960"/>
                    </a:cxn>
                    <a:cxn ang="0">
                      <a:pos x="516" y="906"/>
                    </a:cxn>
                    <a:cxn ang="0">
                      <a:pos x="540" y="852"/>
                    </a:cxn>
                    <a:cxn ang="0">
                      <a:pos x="564" y="792"/>
                    </a:cxn>
                    <a:cxn ang="0">
                      <a:pos x="594" y="738"/>
                    </a:cxn>
                    <a:cxn ang="0">
                      <a:pos x="618" y="684"/>
                    </a:cxn>
                    <a:cxn ang="0">
                      <a:pos x="642" y="630"/>
                    </a:cxn>
                    <a:cxn ang="0">
                      <a:pos x="672" y="576"/>
                    </a:cxn>
                    <a:cxn ang="0">
                      <a:pos x="696" y="522"/>
                    </a:cxn>
                    <a:cxn ang="0">
                      <a:pos x="720" y="462"/>
                    </a:cxn>
                    <a:cxn ang="0">
                      <a:pos x="750" y="408"/>
                    </a:cxn>
                    <a:cxn ang="0">
                      <a:pos x="774" y="354"/>
                    </a:cxn>
                    <a:cxn ang="0">
                      <a:pos x="804" y="300"/>
                    </a:cxn>
                    <a:cxn ang="0">
                      <a:pos x="828" y="246"/>
                    </a:cxn>
                    <a:cxn ang="0">
                      <a:pos x="852" y="192"/>
                    </a:cxn>
                    <a:cxn ang="0">
                      <a:pos x="882" y="132"/>
                    </a:cxn>
                    <a:cxn ang="0">
                      <a:pos x="906" y="78"/>
                    </a:cxn>
                    <a:cxn ang="0">
                      <a:pos x="930" y="24"/>
                    </a:cxn>
                  </a:cxnLst>
                  <a:rect l="0" t="0" r="r" b="b"/>
                  <a:pathLst>
                    <a:path w="948" h="1842">
                      <a:moveTo>
                        <a:pt x="0" y="1842"/>
                      </a:moveTo>
                      <a:lnTo>
                        <a:pt x="18" y="1824"/>
                      </a:lnTo>
                      <a:lnTo>
                        <a:pt x="30" y="1806"/>
                      </a:lnTo>
                      <a:lnTo>
                        <a:pt x="42" y="1794"/>
                      </a:lnTo>
                      <a:lnTo>
                        <a:pt x="54" y="1776"/>
                      </a:lnTo>
                      <a:lnTo>
                        <a:pt x="66" y="1758"/>
                      </a:lnTo>
                      <a:lnTo>
                        <a:pt x="84" y="1740"/>
                      </a:lnTo>
                      <a:lnTo>
                        <a:pt x="96" y="1722"/>
                      </a:lnTo>
                      <a:lnTo>
                        <a:pt x="108" y="1698"/>
                      </a:lnTo>
                      <a:lnTo>
                        <a:pt x="120" y="1680"/>
                      </a:lnTo>
                      <a:lnTo>
                        <a:pt x="132" y="1662"/>
                      </a:lnTo>
                      <a:lnTo>
                        <a:pt x="144" y="1638"/>
                      </a:lnTo>
                      <a:lnTo>
                        <a:pt x="162" y="1620"/>
                      </a:lnTo>
                      <a:lnTo>
                        <a:pt x="174" y="1596"/>
                      </a:lnTo>
                      <a:lnTo>
                        <a:pt x="186" y="1572"/>
                      </a:lnTo>
                      <a:lnTo>
                        <a:pt x="198" y="1548"/>
                      </a:lnTo>
                      <a:lnTo>
                        <a:pt x="210" y="1524"/>
                      </a:lnTo>
                      <a:lnTo>
                        <a:pt x="228" y="1500"/>
                      </a:lnTo>
                      <a:lnTo>
                        <a:pt x="240" y="1476"/>
                      </a:lnTo>
                      <a:lnTo>
                        <a:pt x="252" y="1452"/>
                      </a:lnTo>
                      <a:lnTo>
                        <a:pt x="264" y="1428"/>
                      </a:lnTo>
                      <a:lnTo>
                        <a:pt x="276" y="1398"/>
                      </a:lnTo>
                      <a:lnTo>
                        <a:pt x="288" y="1374"/>
                      </a:lnTo>
                      <a:lnTo>
                        <a:pt x="306" y="1344"/>
                      </a:lnTo>
                      <a:lnTo>
                        <a:pt x="318" y="1314"/>
                      </a:lnTo>
                      <a:lnTo>
                        <a:pt x="330" y="1290"/>
                      </a:lnTo>
                      <a:lnTo>
                        <a:pt x="342" y="1260"/>
                      </a:lnTo>
                      <a:lnTo>
                        <a:pt x="354" y="1236"/>
                      </a:lnTo>
                      <a:lnTo>
                        <a:pt x="372" y="1206"/>
                      </a:lnTo>
                      <a:lnTo>
                        <a:pt x="384" y="1182"/>
                      </a:lnTo>
                      <a:lnTo>
                        <a:pt x="396" y="1152"/>
                      </a:lnTo>
                      <a:lnTo>
                        <a:pt x="408" y="1122"/>
                      </a:lnTo>
                      <a:lnTo>
                        <a:pt x="420" y="1098"/>
                      </a:lnTo>
                      <a:lnTo>
                        <a:pt x="432" y="1068"/>
                      </a:lnTo>
                      <a:lnTo>
                        <a:pt x="450" y="1044"/>
                      </a:lnTo>
                      <a:lnTo>
                        <a:pt x="462" y="1014"/>
                      </a:lnTo>
                      <a:lnTo>
                        <a:pt x="474" y="984"/>
                      </a:lnTo>
                      <a:lnTo>
                        <a:pt x="486" y="960"/>
                      </a:lnTo>
                      <a:lnTo>
                        <a:pt x="498" y="930"/>
                      </a:lnTo>
                      <a:lnTo>
                        <a:pt x="516" y="906"/>
                      </a:lnTo>
                      <a:lnTo>
                        <a:pt x="528" y="876"/>
                      </a:lnTo>
                      <a:lnTo>
                        <a:pt x="540" y="852"/>
                      </a:lnTo>
                      <a:lnTo>
                        <a:pt x="552" y="822"/>
                      </a:lnTo>
                      <a:lnTo>
                        <a:pt x="564" y="792"/>
                      </a:lnTo>
                      <a:lnTo>
                        <a:pt x="576" y="768"/>
                      </a:lnTo>
                      <a:lnTo>
                        <a:pt x="594" y="738"/>
                      </a:lnTo>
                      <a:lnTo>
                        <a:pt x="606" y="714"/>
                      </a:lnTo>
                      <a:lnTo>
                        <a:pt x="618" y="684"/>
                      </a:lnTo>
                      <a:lnTo>
                        <a:pt x="630" y="654"/>
                      </a:lnTo>
                      <a:lnTo>
                        <a:pt x="642" y="630"/>
                      </a:lnTo>
                      <a:lnTo>
                        <a:pt x="660" y="600"/>
                      </a:lnTo>
                      <a:lnTo>
                        <a:pt x="672" y="576"/>
                      </a:lnTo>
                      <a:lnTo>
                        <a:pt x="684" y="546"/>
                      </a:lnTo>
                      <a:lnTo>
                        <a:pt x="696" y="522"/>
                      </a:lnTo>
                      <a:lnTo>
                        <a:pt x="708" y="492"/>
                      </a:lnTo>
                      <a:lnTo>
                        <a:pt x="720" y="462"/>
                      </a:lnTo>
                      <a:lnTo>
                        <a:pt x="738" y="438"/>
                      </a:lnTo>
                      <a:lnTo>
                        <a:pt x="750" y="408"/>
                      </a:lnTo>
                      <a:lnTo>
                        <a:pt x="762" y="384"/>
                      </a:lnTo>
                      <a:lnTo>
                        <a:pt x="774" y="354"/>
                      </a:lnTo>
                      <a:lnTo>
                        <a:pt x="786" y="324"/>
                      </a:lnTo>
                      <a:lnTo>
                        <a:pt x="804" y="300"/>
                      </a:lnTo>
                      <a:lnTo>
                        <a:pt x="816" y="270"/>
                      </a:lnTo>
                      <a:lnTo>
                        <a:pt x="828" y="246"/>
                      </a:lnTo>
                      <a:lnTo>
                        <a:pt x="840" y="216"/>
                      </a:lnTo>
                      <a:lnTo>
                        <a:pt x="852" y="192"/>
                      </a:lnTo>
                      <a:lnTo>
                        <a:pt x="864" y="162"/>
                      </a:lnTo>
                      <a:lnTo>
                        <a:pt x="882" y="132"/>
                      </a:lnTo>
                      <a:lnTo>
                        <a:pt x="894" y="108"/>
                      </a:lnTo>
                      <a:lnTo>
                        <a:pt x="906" y="78"/>
                      </a:lnTo>
                      <a:lnTo>
                        <a:pt x="918" y="54"/>
                      </a:lnTo>
                      <a:lnTo>
                        <a:pt x="930" y="24"/>
                      </a:lnTo>
                      <a:lnTo>
                        <a:pt x="948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/>
                </a:p>
              </p:txBody>
            </p:sp>
          </p:grpSp>
        </p:grpSp>
        <p:sp>
          <p:nvSpPr>
            <p:cNvPr id="8" name="Oval 7"/>
            <p:cNvSpPr/>
            <p:nvPr/>
          </p:nvSpPr>
          <p:spPr>
            <a:xfrm>
              <a:off x="3560928" y="4831307"/>
              <a:ext cx="76200" cy="762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Oval 26"/>
            <p:cNvSpPr/>
            <p:nvPr/>
          </p:nvSpPr>
          <p:spPr>
            <a:xfrm>
              <a:off x="5634842" y="4839195"/>
              <a:ext cx="76200" cy="762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Huberized LASSO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Same path algorithm applies</a:t>
            </a:r>
          </a:p>
          <a:p>
            <a:pPr lvl="1"/>
            <a:r>
              <a:rPr lang="sv-SE" dirty="0" smtClean="0"/>
              <a:t>With a minor change due to the piecewise loss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Variants - SVM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Dual SVM formulation</a:t>
            </a:r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 lvl="1"/>
            <a:r>
              <a:rPr lang="sv-SE" dirty="0" smtClean="0"/>
              <a:t>Quadratic ”loss”</a:t>
            </a:r>
          </a:p>
          <a:p>
            <a:pPr lvl="1"/>
            <a:r>
              <a:rPr lang="sv-SE" dirty="0" smtClean="0"/>
              <a:t>Linear ”penalty”</a:t>
            </a:r>
          </a:p>
          <a:p>
            <a:endParaRPr lang="sv-SE" dirty="0"/>
          </a:p>
        </p:txBody>
      </p:sp>
      <p:graphicFrame>
        <p:nvGraphicFramePr>
          <p:cNvPr id="48131" name="Object 6"/>
          <p:cNvGraphicFramePr>
            <a:graphicFrameLocks noChangeAspect="1"/>
          </p:cNvGraphicFramePr>
          <p:nvPr/>
        </p:nvGraphicFramePr>
        <p:xfrm>
          <a:off x="817563" y="2362200"/>
          <a:ext cx="7496175" cy="746125"/>
        </p:xfrm>
        <a:graphic>
          <a:graphicData uri="http://schemas.openxmlformats.org/presentationml/2006/ole">
            <p:oleObj spid="_x0000_s48131" name="Equation" r:id="rId3" imgW="3949560" imgH="393480" progId="Equation.3">
              <p:embed/>
            </p:oleObj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724400"/>
            <a:ext cx="8494670" cy="167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 few Methods with Piecewise Linear Paths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Least Angle Regression</a:t>
            </a:r>
          </a:p>
          <a:p>
            <a:r>
              <a:rPr lang="sv-SE" dirty="0" smtClean="0"/>
              <a:t>LASSO (+variants)</a:t>
            </a:r>
          </a:p>
          <a:p>
            <a:r>
              <a:rPr lang="sv-SE" dirty="0" smtClean="0"/>
              <a:t>Forward Stagewise Regression</a:t>
            </a:r>
          </a:p>
          <a:p>
            <a:r>
              <a:rPr lang="sv-SE" dirty="0" smtClean="0"/>
              <a:t>Elastic Net</a:t>
            </a:r>
          </a:p>
          <a:p>
            <a:r>
              <a:rPr lang="sv-SE" dirty="0" smtClean="0"/>
              <a:t>The Non-Negative Garotte</a:t>
            </a:r>
          </a:p>
          <a:p>
            <a:r>
              <a:rPr lang="sv-SE" dirty="0" smtClean="0"/>
              <a:t>Support Vector Machines (L1 and L2)</a:t>
            </a:r>
          </a:p>
          <a:p>
            <a:r>
              <a:rPr lang="sv-SE" dirty="0" smtClean="0"/>
              <a:t>Support Vector Domain Description</a:t>
            </a:r>
          </a:p>
          <a:p>
            <a:r>
              <a:rPr lang="sv-SE" dirty="0" smtClean="0"/>
              <a:t>Locally Adaptive Regression Splines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References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Rosset and Zhu 2004</a:t>
            </a:r>
          </a:p>
          <a:p>
            <a:pPr lvl="1"/>
            <a:r>
              <a:rPr lang="sv-SE" dirty="0" smtClean="0"/>
              <a:t>Piecewise Linear Regularized Solution Paths</a:t>
            </a:r>
          </a:p>
          <a:p>
            <a:r>
              <a:rPr lang="sv-SE" dirty="0" smtClean="0"/>
              <a:t>Efron et. al 2003</a:t>
            </a:r>
          </a:p>
          <a:p>
            <a:pPr lvl="1"/>
            <a:r>
              <a:rPr lang="sv-SE" dirty="0" smtClean="0"/>
              <a:t>Least Angle Regression</a:t>
            </a:r>
          </a:p>
          <a:p>
            <a:r>
              <a:rPr lang="sv-SE" dirty="0" smtClean="0"/>
              <a:t>Hastie et. al 2004</a:t>
            </a:r>
          </a:p>
          <a:p>
            <a:pPr lvl="1"/>
            <a:r>
              <a:rPr lang="sv-SE" dirty="0" smtClean="0"/>
              <a:t>The Entire Regularization Path for the SVM</a:t>
            </a:r>
          </a:p>
          <a:p>
            <a:r>
              <a:rPr lang="sv-SE" dirty="0" smtClean="0"/>
              <a:t>Zhu, Rosset et. al 2003</a:t>
            </a:r>
          </a:p>
          <a:p>
            <a:pPr lvl="1"/>
            <a:r>
              <a:rPr lang="sv-SE" dirty="0" smtClean="0"/>
              <a:t>1-norm Support Vector Machines</a:t>
            </a:r>
          </a:p>
          <a:p>
            <a:r>
              <a:rPr lang="sv-SE" dirty="0" smtClean="0"/>
              <a:t>Rosset 2004</a:t>
            </a:r>
          </a:p>
          <a:p>
            <a:pPr lvl="1"/>
            <a:r>
              <a:rPr lang="sv-SE" dirty="0" smtClean="0"/>
              <a:t>Tracking Curved Regularized Solution Paths</a:t>
            </a:r>
          </a:p>
          <a:p>
            <a:r>
              <a:rPr lang="sv-SE" dirty="0" smtClean="0"/>
              <a:t>Park and Hastie 2006</a:t>
            </a:r>
          </a:p>
          <a:p>
            <a:pPr lvl="1"/>
            <a:r>
              <a:rPr lang="sv-SE" dirty="0" smtClean="0"/>
              <a:t>An L1-regularization Path Algorithm for Generalized Linear Models</a:t>
            </a:r>
          </a:p>
          <a:p>
            <a:r>
              <a:rPr lang="sv-SE" dirty="0" smtClean="0"/>
              <a:t>Friedman et al. 2008</a:t>
            </a:r>
          </a:p>
          <a:p>
            <a:pPr lvl="1"/>
            <a:r>
              <a:rPr lang="en-US" dirty="0" smtClean="0"/>
              <a:t>Regularized Paths for Generalized Linear Models via Coordinate Descent</a:t>
            </a: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Conclusion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We have defined conditions which help identifying problems with piecewise linear paths</a:t>
            </a:r>
          </a:p>
          <a:p>
            <a:pPr lvl="1"/>
            <a:r>
              <a:rPr lang="sv-SE" dirty="0" smtClean="0"/>
              <a:t>...and shown that efficient algorithms exist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Having access to solutions for all values of the regularization parameter is important when selecting a suitable model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Loss Function Example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Let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v-SE" dirty="0" smtClean="0"/>
              <a:t> be a vector 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v-SE" dirty="0" smtClean="0"/>
              <a:t> of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v-SE" dirty="0" smtClean="0"/>
              <a:t>outcome observations</a:t>
            </a:r>
          </a:p>
          <a:p>
            <a:r>
              <a:rPr lang="sv-SE" dirty="0" smtClean="0"/>
              <a:t>Let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v-SE" dirty="0" smtClean="0"/>
              <a:t> be an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(n×p)</a:t>
            </a:r>
            <a:r>
              <a:rPr lang="sv-SE" dirty="0" smtClean="0"/>
              <a:t> matrix 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v-SE" dirty="0" smtClean="0"/>
              <a:t> where the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v-SE" dirty="0" smtClean="0"/>
              <a:t> columns are predictor variables</a:t>
            </a:r>
          </a:p>
          <a:p>
            <a:r>
              <a:rPr lang="sv-SE" dirty="0" smtClean="0"/>
              <a:t>Use squared error loss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L(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,f(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))=||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-f(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)||</a:t>
            </a:r>
            <a:r>
              <a:rPr lang="sv-SE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sv-SE" dirty="0" smtClean="0"/>
              <a:t>Let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v-SE" dirty="0" smtClean="0"/>
              <a:t> be a linear model with coefficients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v-SE" dirty="0" smtClean="0">
                <a:latin typeface="Calibri"/>
              </a:rPr>
              <a:t>, 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v-SE" dirty="0" smtClean="0"/>
              <a:t>.</a:t>
            </a:r>
          </a:p>
          <a:p>
            <a:r>
              <a:rPr lang="sv-SE" dirty="0" smtClean="0"/>
              <a:t>The loss function is then </a:t>
            </a:r>
          </a:p>
          <a:p>
            <a:r>
              <a:rPr lang="sv-SE" dirty="0" smtClean="0"/>
              <a:t>The minimizer is the familiar OLS solution</a:t>
            </a:r>
            <a:br>
              <a:rPr lang="sv-SE" dirty="0" smtClean="0"/>
            </a:br>
            <a:r>
              <a:rPr lang="sv-SE" dirty="0" smtClean="0"/>
              <a:t> </a:t>
            </a:r>
            <a:endParaRPr lang="sv-S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94560" y="5562600"/>
          <a:ext cx="4815840" cy="633664"/>
        </p:xfrm>
        <a:graphic>
          <a:graphicData uri="http://schemas.openxmlformats.org/presentationml/2006/ole">
            <p:oleObj spid="_x0000_s1026" name="Equation" r:id="rId3" imgW="2412720" imgH="3171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9637" y="4371072"/>
          <a:ext cx="3890963" cy="581928"/>
        </p:xfrm>
        <a:graphic>
          <a:graphicData uri="http://schemas.openxmlformats.org/presentationml/2006/ole">
            <p:oleObj spid="_x0000_s1027" name="Equation" r:id="rId4" imgW="18666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Questions?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Later questions:</a:t>
            </a:r>
          </a:p>
          <a:p>
            <a:pPr lvl="1"/>
            <a:r>
              <a:rPr lang="sv-SE" dirty="0" smtClean="0">
                <a:hlinkClick r:id="rId2"/>
              </a:rPr>
              <a:t>Karl.Sjostrand@gmail.com</a:t>
            </a:r>
            <a:r>
              <a:rPr lang="sv-SE" dirty="0" smtClean="0"/>
              <a:t> or</a:t>
            </a:r>
          </a:p>
          <a:p>
            <a:pPr lvl="1"/>
            <a:r>
              <a:rPr lang="sv-SE" dirty="0" smtClean="0">
                <a:hlinkClick r:id="rId3"/>
              </a:rPr>
              <a:t>Karl.Sjostrand@EXINI.com</a:t>
            </a:r>
            <a:r>
              <a:rPr lang="sv-SE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Adding a Penalty Function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We get different results if we consider a penalty function 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J(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v-SE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v-SE" b="1" dirty="0" smtClean="0"/>
              <a:t> </a:t>
            </a:r>
            <a:r>
              <a:rPr lang="sv-SE" dirty="0" smtClean="0"/>
              <a:t>along with the loss function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Parameter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dirty="0" smtClean="0"/>
              <a:t> defines amount of penalty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70888" y="3886200"/>
          <a:ext cx="5766816" cy="838200"/>
        </p:xfrm>
        <a:graphic>
          <a:graphicData uri="http://schemas.openxmlformats.org/presentationml/2006/ole">
            <p:oleObj spid="_x0000_s2050" name="Equation" r:id="rId3" imgW="218412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Virtues of the Penalty Function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Imposes structure on the model</a:t>
            </a:r>
          </a:p>
          <a:p>
            <a:pPr lvl="1"/>
            <a:r>
              <a:rPr lang="sv-SE" dirty="0" smtClean="0"/>
              <a:t>Computational difficulties</a:t>
            </a:r>
          </a:p>
          <a:p>
            <a:pPr lvl="2"/>
            <a:r>
              <a:rPr lang="sv-SE" dirty="0" smtClean="0"/>
              <a:t>Unstable estimates</a:t>
            </a:r>
          </a:p>
          <a:p>
            <a:pPr lvl="2"/>
            <a:r>
              <a:rPr lang="sv-SE" dirty="0" smtClean="0"/>
              <a:t>Non-invertible matrices</a:t>
            </a:r>
          </a:p>
          <a:p>
            <a:pPr lvl="1"/>
            <a:r>
              <a:rPr lang="sv-SE" dirty="0" smtClean="0"/>
              <a:t>To reflect prior knowledge</a:t>
            </a:r>
          </a:p>
          <a:p>
            <a:pPr lvl="1"/>
            <a:r>
              <a:rPr lang="sv-SE" dirty="0" smtClean="0"/>
              <a:t>To perform </a:t>
            </a:r>
            <a:r>
              <a:rPr lang="sv-SE" i="1" dirty="0" smtClean="0"/>
              <a:t>variable selection</a:t>
            </a:r>
          </a:p>
          <a:p>
            <a:pPr lvl="2"/>
            <a:r>
              <a:rPr lang="sv-SE" i="1" spc="430" dirty="0" smtClean="0">
                <a:solidFill>
                  <a:srgbClr val="FF0000"/>
                </a:solidFill>
              </a:rPr>
              <a:t>Sparse</a:t>
            </a:r>
            <a:r>
              <a:rPr lang="sv-SE" dirty="0" smtClean="0"/>
              <a:t> solutions are easier to interpret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Effect of the Penalty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We prefer simple (interpretable) model with stellar performance</a:t>
            </a:r>
          </a:p>
          <a:p>
            <a:r>
              <a:rPr lang="sv-SE" dirty="0" smtClean="0"/>
              <a:t>Are these properties contradictory?</a:t>
            </a:r>
          </a:p>
          <a:p>
            <a:pPr lvl="1"/>
            <a:r>
              <a:rPr lang="sv-SE" dirty="0" smtClean="0"/>
              <a:t>Yes – and no.</a:t>
            </a:r>
          </a:p>
          <a:p>
            <a:pPr>
              <a:buNone/>
            </a:pP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276600"/>
            <a:ext cx="4725884" cy="352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6324600"/>
            <a:ext cx="3340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Image from Elements of Statistical Learning</a:t>
            </a:r>
            <a:endParaRPr lang="sv-SE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Selecting a Suitable Model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We must evaluate models for lots of different values of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sv-SE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v-SE" dirty="0" smtClean="0"/>
              <a:t>For instance when doing cross-validation</a:t>
            </a:r>
          </a:p>
          <a:p>
            <a:pPr lvl="2"/>
            <a:r>
              <a:rPr lang="sv-SE" dirty="0" smtClean="0"/>
              <a:t>For each training and test set, evaluate           for a suitable set of values of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dirty="0" smtClean="0"/>
              <a:t>.</a:t>
            </a:r>
          </a:p>
          <a:p>
            <a:pPr lvl="2"/>
            <a:r>
              <a:rPr lang="sv-SE" dirty="0" smtClean="0"/>
              <a:t>Each evaluation of           may be expensive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77000" y="3124200"/>
          <a:ext cx="714162" cy="485775"/>
        </p:xfrm>
        <a:graphic>
          <a:graphicData uri="http://schemas.openxmlformats.org/presentationml/2006/ole">
            <p:oleObj spid="_x0000_s3074" name="Equation" r:id="rId3" imgW="355320" imgH="241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962400" y="3933825"/>
          <a:ext cx="714375" cy="485775"/>
        </p:xfrm>
        <a:graphic>
          <a:graphicData uri="http://schemas.openxmlformats.org/presentationml/2006/ole">
            <p:oleObj spid="_x0000_s3075" name="Equation" r:id="rId4" imgW="355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Topic of this Lecture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Algorithms for estimating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for all values of the parameter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i="1" dirty="0" smtClean="0"/>
              <a:t>.</a:t>
            </a:r>
          </a:p>
          <a:p>
            <a:endParaRPr lang="sv-SE" dirty="0" smtClean="0"/>
          </a:p>
          <a:p>
            <a:r>
              <a:rPr lang="sv-SE" dirty="0" smtClean="0"/>
              <a:t>Plotting the vector          with respect to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sv-SE" dirty="0" smtClean="0"/>
              <a:t> yields a </a:t>
            </a:r>
            <a:r>
              <a:rPr lang="sv-SE" i="1" dirty="0" smtClean="0"/>
              <a:t>coefficient path</a:t>
            </a:r>
            <a:r>
              <a:rPr lang="sv-SE" dirty="0" smtClean="0"/>
              <a:t>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676400" y="2286000"/>
          <a:ext cx="5765800" cy="838200"/>
        </p:xfrm>
        <a:graphic>
          <a:graphicData uri="http://schemas.openxmlformats.org/presentationml/2006/ole">
            <p:oleObj spid="_x0000_s4098" name="Equation" r:id="rId3" imgW="2184120" imgH="31716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016189" y="4267200"/>
          <a:ext cx="784412" cy="533400"/>
        </p:xfrm>
        <a:graphic>
          <a:graphicData uri="http://schemas.openxmlformats.org/presentationml/2006/ole">
            <p:oleObj spid="_x0000_s4101" name="Equation" r:id="rId4" imgW="355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6554</TotalTime>
  <Words>995</Words>
  <Application>Microsoft Office PowerPoint</Application>
  <PresentationFormat>On-screen Show (4:3)</PresentationFormat>
  <Paragraphs>202</Paragraphs>
  <Slides>40</Slides>
  <Notes>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Coefficient Path Algorithms</vt:lpstr>
      <vt:lpstr>What’s This Lecture About?</vt:lpstr>
      <vt:lpstr>Loss Functions</vt:lpstr>
      <vt:lpstr>Loss Function Example</vt:lpstr>
      <vt:lpstr>Adding a Penalty Function</vt:lpstr>
      <vt:lpstr>Virtues of the Penalty Function</vt:lpstr>
      <vt:lpstr>Effect of the Penalty</vt:lpstr>
      <vt:lpstr>Selecting a Suitable Model</vt:lpstr>
      <vt:lpstr>Topic of this Lecture</vt:lpstr>
      <vt:lpstr>Example Path – Ridge Regression</vt:lpstr>
      <vt:lpstr>Example Path - LASSO</vt:lpstr>
      <vt:lpstr>Example Path – Support Vector Machine</vt:lpstr>
      <vt:lpstr>Example Path – Penalized Logistic Regression</vt:lpstr>
      <vt:lpstr>Path Properties</vt:lpstr>
      <vt:lpstr>Piecewise Linear Paths</vt:lpstr>
      <vt:lpstr>Condition for Piecewise Linearity</vt:lpstr>
      <vt:lpstr>Tracing the Entire Path</vt:lpstr>
      <vt:lpstr>The Piecewise Linear Condition</vt:lpstr>
      <vt:lpstr>Sufficient and Necessary Condition</vt:lpstr>
      <vt:lpstr>A Stronger Sufficient Condition</vt:lpstr>
      <vt:lpstr>Implications of this Condition</vt:lpstr>
      <vt:lpstr>Condition Applied - Examples</vt:lpstr>
      <vt:lpstr>When do Directions Change?</vt:lpstr>
      <vt:lpstr>An algorithm for the LASSO</vt:lpstr>
      <vt:lpstr>Reformulating the LASSO</vt:lpstr>
      <vt:lpstr>Useful Conditions</vt:lpstr>
      <vt:lpstr>LASSO Algorithm Properties</vt:lpstr>
      <vt:lpstr>Working out the Knots (1)</vt:lpstr>
      <vt:lpstr>Working out the Knots (2)</vt:lpstr>
      <vt:lpstr>Working out the Knots (3)</vt:lpstr>
      <vt:lpstr>Path Directions</vt:lpstr>
      <vt:lpstr>The Algorithm</vt:lpstr>
      <vt:lpstr>Complexity</vt:lpstr>
      <vt:lpstr>Variants – Huberized LASSO</vt:lpstr>
      <vt:lpstr>Huberized LASSO</vt:lpstr>
      <vt:lpstr>Variants - SVM</vt:lpstr>
      <vt:lpstr>A few Methods with Piecewise Linear Paths</vt:lpstr>
      <vt:lpstr>References</vt:lpstr>
      <vt:lpstr>Conclusion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Coefficient Path Algorithms</dc:title>
  <dc:creator>Karl</dc:creator>
  <cp:lastModifiedBy>Karl Sjöstrand</cp:lastModifiedBy>
  <cp:revision>198</cp:revision>
  <dcterms:created xsi:type="dcterms:W3CDTF">2006-08-16T00:00:00Z</dcterms:created>
  <dcterms:modified xsi:type="dcterms:W3CDTF">2010-08-16T13:45:42Z</dcterms:modified>
</cp:coreProperties>
</file>